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1" r:id="rId2"/>
    <p:sldId id="264" r:id="rId3"/>
    <p:sldId id="268" r:id="rId4"/>
    <p:sldId id="256" r:id="rId5"/>
    <p:sldId id="292" r:id="rId6"/>
    <p:sldId id="259" r:id="rId7"/>
    <p:sldId id="269" r:id="rId8"/>
    <p:sldId id="260" r:id="rId9"/>
    <p:sldId id="258" r:id="rId10"/>
    <p:sldId id="270" r:id="rId11"/>
    <p:sldId id="272" r:id="rId12"/>
    <p:sldId id="257" r:id="rId13"/>
    <p:sldId id="271" r:id="rId14"/>
    <p:sldId id="275" r:id="rId15"/>
    <p:sldId id="263" r:id="rId16"/>
    <p:sldId id="261" r:id="rId17"/>
    <p:sldId id="278" r:id="rId18"/>
    <p:sldId id="277" r:id="rId19"/>
    <p:sldId id="276" r:id="rId20"/>
    <p:sldId id="280" r:id="rId21"/>
    <p:sldId id="294" r:id="rId22"/>
    <p:sldId id="288" r:id="rId23"/>
    <p:sldId id="293" r:id="rId24"/>
    <p:sldId id="287" r:id="rId25"/>
    <p:sldId id="279" r:id="rId26"/>
    <p:sldId id="295" r:id="rId27"/>
    <p:sldId id="282" r:id="rId28"/>
    <p:sldId id="296" r:id="rId29"/>
    <p:sldId id="281" r:id="rId30"/>
    <p:sldId id="297" r:id="rId31"/>
    <p:sldId id="266" r:id="rId32"/>
    <p:sldId id="285" r:id="rId33"/>
    <p:sldId id="284" r:id="rId34"/>
    <p:sldId id="298" r:id="rId35"/>
    <p:sldId id="283"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ammy Corn" initials="TC" lastIdx="1" clrIdx="0">
    <p:extLst>
      <p:ext uri="{19B8F6BF-5375-455C-9EA6-DF929625EA0E}">
        <p15:presenceInfo xmlns:p15="http://schemas.microsoft.com/office/powerpoint/2012/main" userId="S::tcorn@kokomompo.com::d249082a-ee3f-4d4a-89b8-e4e0973471d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9" d="100"/>
          <a:sy n="79" d="100"/>
        </p:scale>
        <p:origin x="382" y="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2751968-A485-4583-8F92-EB962D1F8B84}" type="datetimeFigureOut">
              <a:rPr lang="en-US" smtClean="0"/>
              <a:t>8/4/2023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2B5772-D5E4-479F-B26E-97AB24F7F704}" type="slidenum">
              <a:rPr lang="en-US" smtClean="0"/>
              <a:t>‹#›</a:t>
            </a:fld>
            <a:endParaRPr lang="en-US"/>
          </a:p>
        </p:txBody>
      </p:sp>
    </p:spTree>
    <p:extLst>
      <p:ext uri="{BB962C8B-B14F-4D97-AF65-F5344CB8AC3E}">
        <p14:creationId xmlns:p14="http://schemas.microsoft.com/office/powerpoint/2010/main" val="7021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2751968-A485-4583-8F92-EB962D1F8B84}" type="datetimeFigureOut">
              <a:rPr lang="en-US" smtClean="0"/>
              <a:t>8/4/2023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2B5772-D5E4-479F-B26E-97AB24F7F704}" type="slidenum">
              <a:rPr lang="en-US" smtClean="0"/>
              <a:t>‹#›</a:t>
            </a:fld>
            <a:endParaRPr lang="en-US"/>
          </a:p>
        </p:txBody>
      </p:sp>
    </p:spTree>
    <p:extLst>
      <p:ext uri="{BB962C8B-B14F-4D97-AF65-F5344CB8AC3E}">
        <p14:creationId xmlns:p14="http://schemas.microsoft.com/office/powerpoint/2010/main" val="214368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2751968-A485-4583-8F92-EB962D1F8B84}" type="datetimeFigureOut">
              <a:rPr lang="en-US" smtClean="0"/>
              <a:t>8/4/2023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2B5772-D5E4-479F-B26E-97AB24F7F704}" type="slidenum">
              <a:rPr lang="en-US" smtClean="0"/>
              <a:t>‹#›</a:t>
            </a:fld>
            <a:endParaRPr lang="en-US"/>
          </a:p>
        </p:txBody>
      </p:sp>
    </p:spTree>
    <p:extLst>
      <p:ext uri="{BB962C8B-B14F-4D97-AF65-F5344CB8AC3E}">
        <p14:creationId xmlns:p14="http://schemas.microsoft.com/office/powerpoint/2010/main" val="26144362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2751968-A485-4583-8F92-EB962D1F8B84}" type="datetimeFigureOut">
              <a:rPr lang="en-US" smtClean="0"/>
              <a:t>8/4/2023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2B5772-D5E4-479F-B26E-97AB24F7F704}" type="slidenum">
              <a:rPr lang="en-US" smtClean="0"/>
              <a:t>‹#›</a:t>
            </a:fld>
            <a:endParaRPr lang="en-US"/>
          </a:p>
        </p:txBody>
      </p:sp>
    </p:spTree>
    <p:extLst>
      <p:ext uri="{BB962C8B-B14F-4D97-AF65-F5344CB8AC3E}">
        <p14:creationId xmlns:p14="http://schemas.microsoft.com/office/powerpoint/2010/main" val="2579738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2751968-A485-4583-8F92-EB962D1F8B84}" type="datetimeFigureOut">
              <a:rPr lang="en-US" smtClean="0"/>
              <a:t>8/4/2023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2B5772-D5E4-479F-B26E-97AB24F7F704}" type="slidenum">
              <a:rPr lang="en-US" smtClean="0"/>
              <a:t>‹#›</a:t>
            </a:fld>
            <a:endParaRPr lang="en-US"/>
          </a:p>
        </p:txBody>
      </p:sp>
    </p:spTree>
    <p:extLst>
      <p:ext uri="{BB962C8B-B14F-4D97-AF65-F5344CB8AC3E}">
        <p14:creationId xmlns:p14="http://schemas.microsoft.com/office/powerpoint/2010/main" val="6204772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2751968-A485-4583-8F92-EB962D1F8B84}" type="datetimeFigureOut">
              <a:rPr lang="en-US" smtClean="0"/>
              <a:t>8/4/2023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2B5772-D5E4-479F-B26E-97AB24F7F704}" type="slidenum">
              <a:rPr lang="en-US" smtClean="0"/>
              <a:t>‹#›</a:t>
            </a:fld>
            <a:endParaRPr lang="en-US"/>
          </a:p>
        </p:txBody>
      </p:sp>
    </p:spTree>
    <p:extLst>
      <p:ext uri="{BB962C8B-B14F-4D97-AF65-F5344CB8AC3E}">
        <p14:creationId xmlns:p14="http://schemas.microsoft.com/office/powerpoint/2010/main" val="27639603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2751968-A485-4583-8F92-EB962D1F8B84}" type="datetimeFigureOut">
              <a:rPr lang="en-US" smtClean="0"/>
              <a:t>8/4/2023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62B5772-D5E4-479F-B26E-97AB24F7F704}" type="slidenum">
              <a:rPr lang="en-US" smtClean="0"/>
              <a:t>‹#›</a:t>
            </a:fld>
            <a:endParaRPr lang="en-US"/>
          </a:p>
        </p:txBody>
      </p:sp>
    </p:spTree>
    <p:extLst>
      <p:ext uri="{BB962C8B-B14F-4D97-AF65-F5344CB8AC3E}">
        <p14:creationId xmlns:p14="http://schemas.microsoft.com/office/powerpoint/2010/main" val="3803535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2751968-A485-4583-8F92-EB962D1F8B84}" type="datetimeFigureOut">
              <a:rPr lang="en-US" smtClean="0"/>
              <a:t>8/4/2023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2B5772-D5E4-479F-B26E-97AB24F7F704}" type="slidenum">
              <a:rPr lang="en-US" smtClean="0"/>
              <a:t>‹#›</a:t>
            </a:fld>
            <a:endParaRPr lang="en-US"/>
          </a:p>
        </p:txBody>
      </p:sp>
    </p:spTree>
    <p:extLst>
      <p:ext uri="{BB962C8B-B14F-4D97-AF65-F5344CB8AC3E}">
        <p14:creationId xmlns:p14="http://schemas.microsoft.com/office/powerpoint/2010/main" val="27318602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751968-A485-4583-8F92-EB962D1F8B84}" type="datetimeFigureOut">
              <a:rPr lang="en-US" smtClean="0"/>
              <a:t>8/4/2023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2B5772-D5E4-479F-B26E-97AB24F7F704}" type="slidenum">
              <a:rPr lang="en-US" smtClean="0"/>
              <a:t>‹#›</a:t>
            </a:fld>
            <a:endParaRPr lang="en-US"/>
          </a:p>
        </p:txBody>
      </p:sp>
    </p:spTree>
    <p:extLst>
      <p:ext uri="{BB962C8B-B14F-4D97-AF65-F5344CB8AC3E}">
        <p14:creationId xmlns:p14="http://schemas.microsoft.com/office/powerpoint/2010/main" val="8125076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2751968-A485-4583-8F92-EB962D1F8B84}" type="datetimeFigureOut">
              <a:rPr lang="en-US" smtClean="0"/>
              <a:t>8/4/2023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2B5772-D5E4-479F-B26E-97AB24F7F704}" type="slidenum">
              <a:rPr lang="en-US" smtClean="0"/>
              <a:t>‹#›</a:t>
            </a:fld>
            <a:endParaRPr lang="en-US"/>
          </a:p>
        </p:txBody>
      </p:sp>
    </p:spTree>
    <p:extLst>
      <p:ext uri="{BB962C8B-B14F-4D97-AF65-F5344CB8AC3E}">
        <p14:creationId xmlns:p14="http://schemas.microsoft.com/office/powerpoint/2010/main" val="3400598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2751968-A485-4583-8F92-EB962D1F8B84}" type="datetimeFigureOut">
              <a:rPr lang="en-US" smtClean="0"/>
              <a:t>8/4/2023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2B5772-D5E4-479F-B26E-97AB24F7F704}" type="slidenum">
              <a:rPr lang="en-US" smtClean="0"/>
              <a:t>‹#›</a:t>
            </a:fld>
            <a:endParaRPr lang="en-US"/>
          </a:p>
        </p:txBody>
      </p:sp>
    </p:spTree>
    <p:extLst>
      <p:ext uri="{BB962C8B-B14F-4D97-AF65-F5344CB8AC3E}">
        <p14:creationId xmlns:p14="http://schemas.microsoft.com/office/powerpoint/2010/main" val="30902032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751968-A485-4583-8F92-EB962D1F8B84}" type="datetimeFigureOut">
              <a:rPr lang="en-US" smtClean="0"/>
              <a:t>8/4/2023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2B5772-D5E4-479F-B26E-97AB24F7F704}" type="slidenum">
              <a:rPr lang="en-US" smtClean="0"/>
              <a:t>‹#›</a:t>
            </a:fld>
            <a:endParaRPr lang="en-US"/>
          </a:p>
        </p:txBody>
      </p:sp>
    </p:spTree>
    <p:extLst>
      <p:ext uri="{BB962C8B-B14F-4D97-AF65-F5344CB8AC3E}">
        <p14:creationId xmlns:p14="http://schemas.microsoft.com/office/powerpoint/2010/main" val="7882680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hyperlink" Target="http://kokomompo.com/"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mailto:Vanessa.Adams@dot.gov" TargetMode="External"/><Relationship Id="rId2" Type="http://schemas.openxmlformats.org/officeDocument/2006/relationships/hyperlink" Target="mailto:tcorn@kokomompo.com" TargetMode="External"/><Relationship Id="rId1" Type="http://schemas.openxmlformats.org/officeDocument/2006/relationships/slideLayout" Target="../slideLayouts/slideLayout2.xml"/><Relationship Id="rId5" Type="http://schemas.openxmlformats.org/officeDocument/2006/relationships/hyperlink" Target="http://www.transit.dot.gov/" TargetMode="External"/><Relationship Id="rId4" Type="http://schemas.openxmlformats.org/officeDocument/2006/relationships/hyperlink" Target="mailto:alexandria.burns@dot.gov"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hyperlink" Target="https://l.facebook.com/l.php?u=http%3A%2F%2Fkokomompo.com%2F%3Ffbclid%3DIwAR3mNKb3HxDGM33m8Knh6F1n0ReUmQKXdJyaRHsPULOaHezsujfjQOZdXV8&amp;h=AT0B7zVl3qnreNS6dzg6nnfL7Vz7TS823BkNM43cdijf_xxmLGedX63psjwkVR5ZinctcGjHJUMpBogRTtZ7pFpiKbBlZ-zVgMs-U6BYssaSzdORCTOS-aB5bbjP30k0rw&amp;__tn__=-UK-R&amp;c%5b0%5d=AT3JNdmUMOaidElMzOFCJU5Ox71diQ3-_rwRzNIyo6CTnBEpnYiL0U22cuuj6QQYdwQ2W9zV-9jPARXsDwCeLIFRNlhgEOr1L6VKHLINKVNUydrv1eahhisCwXYXCJQkjpvKu3ArlhUbDd9lmgaMr68"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981CC-DDFE-4D40-A870-5412B9F21F22}"/>
              </a:ext>
            </a:extLst>
          </p:cNvPr>
          <p:cNvSpPr>
            <a:spLocks noGrp="1"/>
          </p:cNvSpPr>
          <p:nvPr>
            <p:ph type="title"/>
          </p:nvPr>
        </p:nvSpPr>
        <p:spPr/>
        <p:txBody>
          <a:bodyPr>
            <a:normAutofit/>
          </a:bodyPr>
          <a:lstStyle/>
          <a:p>
            <a:pPr algn="ctr"/>
            <a:r>
              <a:rPr lang="en-US" sz="2000" b="1" dirty="0">
                <a:highlight>
                  <a:srgbClr val="00FFFF"/>
                </a:highlight>
              </a:rPr>
              <a:t>DRAFT</a:t>
            </a:r>
            <a:r>
              <a:rPr lang="en-US" sz="2000" b="1" dirty="0"/>
              <a:t> -----  </a:t>
            </a:r>
            <a:r>
              <a:rPr lang="en-US" sz="2000" b="1" dirty="0" err="1"/>
              <a:t>NEPA</a:t>
            </a:r>
            <a:r>
              <a:rPr lang="en-US" sz="2000" b="1" dirty="0"/>
              <a:t> REQUEST for remaining phases of the Bus Storage Facilities  </a:t>
            </a:r>
            <a:r>
              <a:rPr lang="en-US" sz="2000" b="1" dirty="0">
                <a:solidFill>
                  <a:schemeClr val="accent1">
                    <a:lumMod val="75000"/>
                  </a:schemeClr>
                </a:solidFill>
              </a:rPr>
              <a:t>August 2023</a:t>
            </a:r>
            <a:br>
              <a:rPr lang="en-US" sz="2000" b="1" dirty="0"/>
            </a:br>
            <a:r>
              <a:rPr lang="en-US" sz="2000" b="1" dirty="0"/>
              <a:t>Same location as the original </a:t>
            </a:r>
            <a:r>
              <a:rPr lang="en-US" sz="2000" b="1" dirty="0" err="1"/>
              <a:t>NEPA</a:t>
            </a:r>
            <a:r>
              <a:rPr lang="en-US" sz="2000" b="1" dirty="0"/>
              <a:t> approval - 919 Millbrook Lane Kokomo IN</a:t>
            </a:r>
            <a:br>
              <a:rPr lang="en-US" sz="1800" b="1" dirty="0"/>
            </a:br>
            <a:endParaRPr lang="en-US" sz="1800" b="1" dirty="0"/>
          </a:p>
        </p:txBody>
      </p:sp>
      <p:sp>
        <p:nvSpPr>
          <p:cNvPr id="3" name="Content Placeholder 2">
            <a:extLst>
              <a:ext uri="{FF2B5EF4-FFF2-40B4-BE49-F238E27FC236}">
                <a16:creationId xmlns:a16="http://schemas.microsoft.com/office/drawing/2014/main" id="{11EED8F3-914B-463B-93F1-9DFA6D9F4141}"/>
              </a:ext>
            </a:extLst>
          </p:cNvPr>
          <p:cNvSpPr>
            <a:spLocks noGrp="1"/>
          </p:cNvSpPr>
          <p:nvPr>
            <p:ph idx="1"/>
          </p:nvPr>
        </p:nvSpPr>
        <p:spPr>
          <a:xfrm>
            <a:off x="838200" y="1825625"/>
            <a:ext cx="10790208" cy="4351338"/>
          </a:xfrm>
        </p:spPr>
        <p:txBody>
          <a:bodyPr>
            <a:normAutofit/>
          </a:bodyPr>
          <a:lstStyle/>
          <a:p>
            <a:pPr marL="0" indent="0">
              <a:buNone/>
            </a:pPr>
            <a:r>
              <a:rPr lang="en-US" sz="1800" b="1" dirty="0"/>
              <a:t>UPDATED PROJECT INFORMATION: August 2023</a:t>
            </a:r>
            <a:endParaRPr lang="en-US" sz="1400" dirty="0"/>
          </a:p>
          <a:p>
            <a:pPr marL="0" indent="0">
              <a:buNone/>
            </a:pPr>
            <a:r>
              <a:rPr lang="en-US" sz="1600" dirty="0"/>
              <a:t>Due to the unforeseen escalation of construction and material costs after the Covid 19 pandemic, it was necessary to divide the project for the bus barn storage and maintenance facilities into three separate projects instead of one bid project. </a:t>
            </a:r>
          </a:p>
          <a:p>
            <a:pPr marL="0" indent="0">
              <a:buNone/>
            </a:pPr>
            <a:r>
              <a:rPr lang="en-US" sz="1600" dirty="0"/>
              <a:t>The project will remain at the same location originally approved for </a:t>
            </a:r>
            <a:r>
              <a:rPr lang="en-US" sz="1600" dirty="0" err="1"/>
              <a:t>NEPA</a:t>
            </a:r>
            <a:r>
              <a:rPr lang="en-US" sz="1600" dirty="0"/>
              <a:t> in 2020– 919 Millbrook Lane. As identified in </a:t>
            </a:r>
            <a:r>
              <a:rPr lang="en-US" sz="1600" b="1" dirty="0"/>
              <a:t>Figure A1</a:t>
            </a:r>
          </a:p>
          <a:p>
            <a:pPr marL="0" indent="0">
              <a:buNone/>
            </a:pPr>
            <a:r>
              <a:rPr lang="en-US" sz="1600" b="1" dirty="0"/>
              <a:t>Phase One </a:t>
            </a:r>
            <a:r>
              <a:rPr lang="en-US" sz="1600" dirty="0"/>
              <a:t>– Has been completed. This phase was completed under the original </a:t>
            </a:r>
            <a:r>
              <a:rPr lang="en-US" sz="1600" dirty="0" err="1"/>
              <a:t>NEPA</a:t>
            </a:r>
            <a:r>
              <a:rPr lang="en-US" sz="1600" dirty="0"/>
              <a:t> approval. As identified </a:t>
            </a:r>
            <a:r>
              <a:rPr lang="en-US" sz="1600" b="1" dirty="0"/>
              <a:t>Figure A2</a:t>
            </a:r>
          </a:p>
          <a:p>
            <a:pPr marL="0" indent="0">
              <a:buNone/>
            </a:pPr>
            <a:r>
              <a:rPr lang="en-US" sz="1600" b="1" dirty="0"/>
              <a:t>Phase Two </a:t>
            </a:r>
            <a:r>
              <a:rPr lang="en-US" sz="1600" dirty="0"/>
              <a:t>– Construction of a building to house 3 or 4 maintenance bays. These bays will be equipped to service the City of Kokomo’s Transit fleet, which consists of - six (6) 35-foot low-floor buses, as well as thirty (30) 22-foot ADA paratransit vehicles (4 of the 30 are vehicles on order).  The current maintenance facility does not have the space or equipment to lift the 35-foot vehicles from the ground to service or repair them; the mechanics must crawl under the vehicles on the ground to do any type of work.  As identified in </a:t>
            </a:r>
            <a:r>
              <a:rPr lang="en-US" sz="1600" b="1" dirty="0"/>
              <a:t>Figure A3</a:t>
            </a:r>
          </a:p>
          <a:p>
            <a:pPr marL="0" indent="0">
              <a:buNone/>
            </a:pPr>
            <a:r>
              <a:rPr lang="en-US" sz="1600" b="1" dirty="0"/>
              <a:t>Phase Three </a:t>
            </a:r>
            <a:r>
              <a:rPr lang="en-US" sz="1600" dirty="0"/>
              <a:t>– Construction of a building adjacent to the maintenance building to house eight to ten 35-foot low-floor buses. As stated above, the City-Line Trolley fixed route system currently has 6 35-foot low-floor buses, and it is anticipated the system will continue to grow. As identified in </a:t>
            </a:r>
            <a:r>
              <a:rPr lang="en-US" sz="1600" b="1" dirty="0"/>
              <a:t>Figure A3</a:t>
            </a:r>
          </a:p>
          <a:p>
            <a:pPr marL="0" indent="0">
              <a:buNone/>
            </a:pPr>
            <a:endParaRPr lang="en-US" sz="1400" b="1" dirty="0"/>
          </a:p>
        </p:txBody>
      </p:sp>
    </p:spTree>
    <p:extLst>
      <p:ext uri="{BB962C8B-B14F-4D97-AF65-F5344CB8AC3E}">
        <p14:creationId xmlns:p14="http://schemas.microsoft.com/office/powerpoint/2010/main" val="12486955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8306" y="371663"/>
            <a:ext cx="11607282" cy="5909310"/>
          </a:xfrm>
          <a:prstGeom prst="rect">
            <a:avLst/>
          </a:prstGeom>
        </p:spPr>
        <p:txBody>
          <a:bodyPr wrap="square">
            <a:spAutoFit/>
          </a:bodyPr>
          <a:lstStyle/>
          <a:p>
            <a:pPr marL="228600" marR="0" indent="-228600">
              <a:spcBef>
                <a:spcPts val="0"/>
              </a:spcBef>
              <a:spcAft>
                <a:spcPts val="0"/>
              </a:spcAft>
            </a:pPr>
            <a:r>
              <a:rPr lang="en-US" b="1" dirty="0">
                <a:latin typeface="Calibri" panose="020F0502020204030204" pitchFamily="34" charset="0"/>
                <a:ea typeface="Times New Roman" panose="02020603050405020304" pitchFamily="18" charset="0"/>
                <a:cs typeface="Arial" panose="020B0604020202020204" pitchFamily="34" charset="0"/>
              </a:rPr>
              <a:t>C.	</a:t>
            </a:r>
            <a:r>
              <a:rPr lang="en-US" b="1" u="sng" dirty="0">
                <a:latin typeface="Calibri" panose="020F0502020204030204" pitchFamily="34" charset="0"/>
                <a:ea typeface="Times New Roman" panose="02020603050405020304" pitchFamily="18" charset="0"/>
                <a:cs typeface="Arial" panose="020B0604020202020204" pitchFamily="34" charset="0"/>
              </a:rPr>
              <a:t>METROPOLITAN PLANNING AND AIR QUALITY CONFORMITY</a:t>
            </a:r>
            <a:r>
              <a:rPr lang="en-US" b="1" dirty="0">
                <a:latin typeface="Calibri" panose="020F0502020204030204" pitchFamily="34" charset="0"/>
                <a:ea typeface="Times New Roman" panose="02020603050405020304" pitchFamily="18" charset="0"/>
                <a:cs typeface="Arial" panose="020B0604020202020204" pitchFamily="34" charset="0"/>
              </a:rPr>
              <a:t>:  </a:t>
            </a:r>
            <a:r>
              <a:rPr lang="en-US" dirty="0">
                <a:latin typeface="Calibri" panose="020F0502020204030204" pitchFamily="34" charset="0"/>
                <a:ea typeface="Times New Roman" panose="02020603050405020304" pitchFamily="18" charset="0"/>
                <a:cs typeface="Arial" panose="020B0604020202020204" pitchFamily="34" charset="0"/>
              </a:rPr>
              <a:t>Is the proposed project included in the current adopted MPO plan, either exclusively or in a grouping of projects or activities?  What is the conformity status of that plan?  Is the proposed project, or appropriate phases of the project, included in the TIP? What is the conformity status of the TIP?  Is the project located in an air quality non-attainment area?  Is the project exempt from a conformity review per Table 2 of 40 CFR 93.126?  Refer to the non-attainment/maintenance area maps at the U.S. EPA website to determine if the project is located in an area that meets all National Ambient Air Quality Standards. </a:t>
            </a:r>
            <a:endParaRPr lang="en-US" dirty="0">
              <a:latin typeface="Times New Roman" panose="02020603050405020304" pitchFamily="18" charset="0"/>
              <a:ea typeface="Times New Roman" panose="02020603050405020304" pitchFamily="18" charset="0"/>
            </a:endParaRPr>
          </a:p>
          <a:p>
            <a:pPr marL="228600" marR="0" indent="-228600">
              <a:spcBef>
                <a:spcPts val="0"/>
              </a:spcBef>
              <a:spcAft>
                <a:spcPts val="0"/>
              </a:spcAft>
            </a:pPr>
            <a:r>
              <a:rPr lang="en-US" b="1" dirty="0">
                <a:latin typeface="Calibri" panose="020F0502020204030204" pitchFamily="34" charset="0"/>
                <a:ea typeface="Times New Roman" panose="02020603050405020304" pitchFamily="18" charset="0"/>
                <a:cs typeface="Arial" panose="020B0604020202020204" pitchFamily="34" charset="0"/>
              </a:rPr>
              <a:t> </a:t>
            </a:r>
            <a:endParaRPr lang="en-US" dirty="0">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Calibri" panose="020F0502020204030204" pitchFamily="34" charset="0"/>
              <a:buChar char="-"/>
            </a:pPr>
            <a:r>
              <a:rPr lang="en-US" dirty="0">
                <a:solidFill>
                  <a:schemeClr val="accent1">
                    <a:lumMod val="75000"/>
                  </a:schemeClr>
                </a:solidFill>
                <a:latin typeface="Calibri" panose="020F0502020204030204" pitchFamily="34" charset="0"/>
                <a:ea typeface="Times New Roman" panose="02020603050405020304" pitchFamily="18" charset="0"/>
                <a:cs typeface="Arial" panose="020B0604020202020204" pitchFamily="34" charset="0"/>
              </a:rPr>
              <a:t>This project is included in the current 2022 – 2026 TIP under Section III Project List and has been submitted with the 2024 – 2028 draft TIP to be approved. Federal Funding is to be obligated to the “Transit Bus Storage Facility” SFY 2021. The TIP can be found at </a:t>
            </a:r>
            <a:r>
              <a:rPr lang="en-US" u="sng" dirty="0">
                <a:solidFill>
                  <a:srgbClr val="0563C1"/>
                </a:solidFill>
                <a:latin typeface="Calibri" panose="020F0502020204030204" pitchFamily="34" charset="0"/>
                <a:ea typeface="Times New Roman" panose="02020603050405020304" pitchFamily="18" charset="0"/>
                <a:cs typeface="Arial" panose="020B0604020202020204" pitchFamily="34" charset="0"/>
                <a:hlinkClick r:id="rId2">
                  <a:extLst>
                    <a:ext uri="{A12FA001-AC4F-418D-AE19-62706E023703}">
                      <ahyp:hlinkClr xmlns:ahyp="http://schemas.microsoft.com/office/drawing/2018/hyperlinkcolor" val="tx"/>
                    </a:ext>
                  </a:extLst>
                </a:hlinkClick>
              </a:rPr>
              <a:t>http://kokomompo.</a:t>
            </a:r>
            <a:r>
              <a:rPr lang="en-US" u="sng" dirty="0">
                <a:solidFill>
                  <a:schemeClr val="accent1">
                    <a:lumMod val="75000"/>
                  </a:schemeClr>
                </a:solidFill>
                <a:latin typeface="Calibri" panose="020F0502020204030204" pitchFamily="34" charset="0"/>
                <a:ea typeface="Times New Roman" panose="02020603050405020304" pitchFamily="18" charset="0"/>
                <a:cs typeface="Arial" panose="020B0604020202020204" pitchFamily="34" charset="0"/>
                <a:hlinkClick r:id="rId2">
                  <a:extLst>
                    <a:ext uri="{A12FA001-AC4F-418D-AE19-62706E023703}">
                      <ahyp:hlinkClr xmlns:ahyp="http://schemas.microsoft.com/office/drawing/2018/hyperlinkcolor" val="tx"/>
                    </a:ext>
                  </a:extLst>
                </a:hlinkClick>
              </a:rPr>
              <a:t>com</a:t>
            </a:r>
            <a:r>
              <a:rPr lang="en-US" u="sng" dirty="0">
                <a:solidFill>
                  <a:schemeClr val="accent1">
                    <a:lumMod val="75000"/>
                  </a:schemeClr>
                </a:solidFill>
                <a:latin typeface="Calibri" panose="020F0502020204030204" pitchFamily="34" charset="0"/>
                <a:ea typeface="Times New Roman" panose="02020603050405020304" pitchFamily="18" charset="0"/>
                <a:cs typeface="Arial" panose="020B0604020202020204" pitchFamily="34" charset="0"/>
              </a:rPr>
              <a:t> </a:t>
            </a:r>
          </a:p>
          <a:p>
            <a:pPr marR="0" lvl="0">
              <a:spcBef>
                <a:spcPts val="0"/>
              </a:spcBef>
              <a:spcAft>
                <a:spcPts val="0"/>
              </a:spcAft>
            </a:pPr>
            <a:endParaRPr lang="en-US" dirty="0">
              <a:solidFill>
                <a:schemeClr val="accent1">
                  <a:lumMod val="75000"/>
                </a:schemeClr>
              </a:solidFill>
              <a:latin typeface="Times New Roman" panose="02020603050405020304" pitchFamily="18" charset="0"/>
              <a:ea typeface="Times New Roman" panose="02020603050405020304" pitchFamily="18" charset="0"/>
              <a:cs typeface="Arial" panose="020B0604020202020204" pitchFamily="34" charset="0"/>
            </a:endParaRPr>
          </a:p>
          <a:p>
            <a:pPr marL="342900" marR="0" lvl="0" indent="-342900">
              <a:spcBef>
                <a:spcPts val="0"/>
              </a:spcBef>
              <a:spcAft>
                <a:spcPts val="0"/>
              </a:spcAft>
              <a:buFont typeface="Calibri" panose="020F0502020204030204" pitchFamily="34" charset="0"/>
              <a:buChar char="-"/>
            </a:pPr>
            <a:r>
              <a:rPr lang="en-US" dirty="0">
                <a:solidFill>
                  <a:schemeClr val="accent1">
                    <a:lumMod val="75000"/>
                  </a:schemeClr>
                </a:solidFill>
                <a:latin typeface="Calibri" panose="020F0502020204030204" pitchFamily="34" charset="0"/>
                <a:ea typeface="Times New Roman" panose="02020603050405020304" pitchFamily="18" charset="0"/>
                <a:cs typeface="Arial" panose="020B0604020202020204" pitchFamily="34" charset="0"/>
              </a:rPr>
              <a:t>The MPO planning area that includes the City of Kokomo, is an </a:t>
            </a:r>
            <a:r>
              <a:rPr lang="en-US" i="1" dirty="0">
                <a:solidFill>
                  <a:schemeClr val="accent1">
                    <a:lumMod val="75000"/>
                  </a:schemeClr>
                </a:solidFill>
                <a:latin typeface="Calibri" panose="020F0502020204030204" pitchFamily="34" charset="0"/>
                <a:ea typeface="Times New Roman" panose="02020603050405020304" pitchFamily="18" charset="0"/>
                <a:cs typeface="Arial" panose="020B0604020202020204" pitchFamily="34" charset="0"/>
              </a:rPr>
              <a:t>attainment area</a:t>
            </a:r>
            <a:r>
              <a:rPr lang="en-US" dirty="0">
                <a:solidFill>
                  <a:schemeClr val="accent1">
                    <a:lumMod val="75000"/>
                  </a:schemeClr>
                </a:solidFill>
                <a:latin typeface="Calibri" panose="020F0502020204030204" pitchFamily="34" charset="0"/>
                <a:ea typeface="Times New Roman" panose="02020603050405020304" pitchFamily="18" charset="0"/>
                <a:cs typeface="Arial" panose="020B0604020202020204" pitchFamily="34" charset="0"/>
              </a:rPr>
              <a:t> in consideration of the National Ambient Air Quality Standards and therefore in conformity.</a:t>
            </a:r>
          </a:p>
          <a:p>
            <a:pPr marR="0" lvl="0">
              <a:spcBef>
                <a:spcPts val="0"/>
              </a:spcBef>
              <a:spcAft>
                <a:spcPts val="0"/>
              </a:spcAft>
            </a:pPr>
            <a:endParaRPr lang="en-US" dirty="0">
              <a:solidFill>
                <a:schemeClr val="accent1">
                  <a:lumMod val="75000"/>
                </a:schemeClr>
              </a:solidFill>
              <a:latin typeface="Times New Roman" panose="02020603050405020304" pitchFamily="18" charset="0"/>
              <a:ea typeface="Times New Roman" panose="02020603050405020304" pitchFamily="18" charset="0"/>
              <a:cs typeface="Arial" panose="020B0604020202020204" pitchFamily="34" charset="0"/>
            </a:endParaRPr>
          </a:p>
          <a:p>
            <a:pPr marL="342900" marR="0" lvl="0" indent="-342900">
              <a:spcBef>
                <a:spcPts val="0"/>
              </a:spcBef>
              <a:spcAft>
                <a:spcPts val="0"/>
              </a:spcAft>
              <a:buFont typeface="Calibri" panose="020F0502020204030204" pitchFamily="34" charset="0"/>
              <a:buChar char="-"/>
            </a:pPr>
            <a:r>
              <a:rPr lang="en-US" dirty="0">
                <a:solidFill>
                  <a:schemeClr val="accent1">
                    <a:lumMod val="75000"/>
                  </a:schemeClr>
                </a:solidFill>
                <a:latin typeface="Calibri" panose="020F0502020204030204" pitchFamily="34" charset="0"/>
                <a:ea typeface="Times New Roman" panose="02020603050405020304" pitchFamily="18" charset="0"/>
                <a:cs typeface="Arial" panose="020B0604020202020204" pitchFamily="34" charset="0"/>
              </a:rPr>
              <a:t>The project area is not located within an air quality non-attainment area and will not have a significant impact on air quality. </a:t>
            </a:r>
            <a:endParaRPr lang="en-US" dirty="0">
              <a:solidFill>
                <a:schemeClr val="accent1">
                  <a:lumMod val="75000"/>
                </a:schemeClr>
              </a:solidFill>
              <a:latin typeface="Times New Roman" panose="02020603050405020304" pitchFamily="18" charset="0"/>
              <a:ea typeface="Times New Roman" panose="02020603050405020304" pitchFamily="18" charset="0"/>
              <a:cs typeface="Arial" panose="020B0604020202020204" pitchFamily="34" charset="0"/>
            </a:endParaRPr>
          </a:p>
          <a:p>
            <a:endParaRPr lang="en-US" dirty="0">
              <a:latin typeface="Calibri" panose="020F0502020204030204" pitchFamily="34" charset="0"/>
              <a:ea typeface="Times New Roman" panose="02020603050405020304" pitchFamily="18" charset="0"/>
              <a:cs typeface="Arial" panose="020B0604020202020204" pitchFamily="34" charset="0"/>
            </a:endParaRPr>
          </a:p>
          <a:p>
            <a:r>
              <a:rPr lang="en-US" dirty="0">
                <a:solidFill>
                  <a:schemeClr val="accent1">
                    <a:lumMod val="75000"/>
                  </a:schemeClr>
                </a:solidFill>
                <a:latin typeface="Calibri" panose="020F0502020204030204" pitchFamily="34" charset="0"/>
                <a:ea typeface="Times New Roman" panose="02020603050405020304" pitchFamily="18" charset="0"/>
                <a:cs typeface="Arial" panose="020B0604020202020204" pitchFamily="34" charset="0"/>
              </a:rPr>
              <a:t>The project is exempt from a conformity review per Table 2 of 40 CFR 93.126. </a:t>
            </a:r>
            <a:r>
              <a:rPr lang="en-US" i="1" dirty="0">
                <a:solidFill>
                  <a:schemeClr val="accent1">
                    <a:lumMod val="75000"/>
                  </a:schemeClr>
                </a:solidFill>
                <a:latin typeface="Calibri" panose="020F0502020204030204" pitchFamily="34" charset="0"/>
                <a:ea typeface="Times New Roman" panose="02020603050405020304" pitchFamily="18" charset="0"/>
                <a:cs typeface="Arial" panose="020B0604020202020204" pitchFamily="34" charset="0"/>
              </a:rPr>
              <a:t>Construction of new bus or rail storage/maintenance facilities categorically excluded in 23 CFR part 771. </a:t>
            </a:r>
          </a:p>
          <a:p>
            <a:endParaRPr lang="en-US" i="1" dirty="0">
              <a:latin typeface="Calibri" panose="020F0502020204030204" pitchFamily="34" charset="0"/>
              <a:cs typeface="Arial" panose="020B0604020202020204" pitchFamily="34" charset="0"/>
            </a:endParaRPr>
          </a:p>
          <a:p>
            <a:r>
              <a:rPr lang="en-US" b="1" dirty="0">
                <a:latin typeface="Calibri" panose="020F0502020204030204" pitchFamily="34" charset="0"/>
                <a:cs typeface="Arial" panose="020B0604020202020204" pitchFamily="34" charset="0"/>
              </a:rPr>
              <a:t>(Updated Aug. 2023)</a:t>
            </a:r>
            <a:endParaRPr lang="en-US" b="1" dirty="0"/>
          </a:p>
        </p:txBody>
      </p:sp>
    </p:spTree>
    <p:extLst>
      <p:ext uri="{BB962C8B-B14F-4D97-AF65-F5344CB8AC3E}">
        <p14:creationId xmlns:p14="http://schemas.microsoft.com/office/powerpoint/2010/main" val="20323727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3265" y="304972"/>
            <a:ext cx="11700588" cy="6032421"/>
          </a:xfrm>
          <a:prstGeom prst="rect">
            <a:avLst/>
          </a:prstGeom>
        </p:spPr>
        <p:txBody>
          <a:bodyPr wrap="square">
            <a:spAutoFit/>
          </a:bodyPr>
          <a:lstStyle/>
          <a:p>
            <a:pPr marL="228600" marR="0" indent="-228600">
              <a:spcBef>
                <a:spcPts val="0"/>
              </a:spcBef>
              <a:spcAft>
                <a:spcPts val="0"/>
              </a:spcAft>
            </a:pPr>
            <a:r>
              <a:rPr lang="en-US" b="1" dirty="0">
                <a:latin typeface="Calibri" panose="020F0502020204030204" pitchFamily="34" charset="0"/>
                <a:ea typeface="Times New Roman" panose="02020603050405020304" pitchFamily="18" charset="0"/>
                <a:cs typeface="Arial" panose="020B0604020202020204" pitchFamily="34" charset="0"/>
              </a:rPr>
              <a:t>D</a:t>
            </a:r>
            <a:r>
              <a:rPr lang="en-US" sz="1600" b="1" dirty="0">
                <a:latin typeface="Calibri" panose="020F0502020204030204" pitchFamily="34" charset="0"/>
                <a:ea typeface="Times New Roman" panose="02020603050405020304" pitchFamily="18" charset="0"/>
                <a:cs typeface="Arial" panose="020B0604020202020204" pitchFamily="34" charset="0"/>
              </a:rPr>
              <a:t>.	</a:t>
            </a:r>
            <a:r>
              <a:rPr lang="en-US" sz="1600" b="1" u="sng" dirty="0">
                <a:latin typeface="Calibri" panose="020F0502020204030204" pitchFamily="34" charset="0"/>
                <a:ea typeface="Times New Roman" panose="02020603050405020304" pitchFamily="18" charset="0"/>
                <a:cs typeface="Arial" panose="020B0604020202020204" pitchFamily="34" charset="0"/>
              </a:rPr>
              <a:t>LAND USE AND ZONING</a:t>
            </a:r>
            <a:r>
              <a:rPr lang="en-US" sz="1600" b="1" dirty="0">
                <a:latin typeface="Calibri" panose="020F0502020204030204" pitchFamily="34" charset="0"/>
                <a:ea typeface="Times New Roman" panose="02020603050405020304" pitchFamily="18" charset="0"/>
                <a:cs typeface="Arial" panose="020B0604020202020204" pitchFamily="34" charset="0"/>
              </a:rPr>
              <a:t>:  </a:t>
            </a:r>
            <a:r>
              <a:rPr lang="en-US" sz="1600" dirty="0">
                <a:latin typeface="Calibri" panose="020F0502020204030204" pitchFamily="34" charset="0"/>
                <a:ea typeface="Times New Roman" panose="02020603050405020304" pitchFamily="18" charset="0"/>
                <a:cs typeface="Arial" panose="020B0604020202020204" pitchFamily="34" charset="0"/>
              </a:rPr>
              <a:t>Describe property zoning and consistency with proposed use.  Attach a zoning map of the project area and surrounding area.  Attach a land use map that identifies land and water uses in the project area.  This information is partly used to determine the probability of impact on the human and natural environment. Land use plans, and zoning maps can be obtained from the tax assessor, city, county, or metropolitan planning organizations. </a:t>
            </a:r>
            <a:endParaRPr lang="en-US" sz="1600" dirty="0">
              <a:latin typeface="Times New Roman" panose="02020603050405020304" pitchFamily="18" charset="0"/>
              <a:ea typeface="Times New Roman" panose="02020603050405020304" pitchFamily="18" charset="0"/>
            </a:endParaRPr>
          </a:p>
          <a:p>
            <a:pPr marL="228600" marR="0" indent="-228600">
              <a:spcBef>
                <a:spcPts val="0"/>
              </a:spcBef>
              <a:spcAft>
                <a:spcPts val="0"/>
              </a:spcAft>
            </a:pPr>
            <a:r>
              <a:rPr lang="en-US" sz="1600" dirty="0">
                <a:latin typeface="Calibri" panose="020F0502020204030204" pitchFamily="34" charset="0"/>
                <a:ea typeface="Times New Roman" panose="02020603050405020304" pitchFamily="18" charset="0"/>
                <a:cs typeface="Arial" panose="020B0604020202020204" pitchFamily="34" charset="0"/>
              </a:rPr>
              <a:t> </a:t>
            </a:r>
            <a:endParaRPr lang="en-US" sz="1600" dirty="0">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Calibri" panose="020F0502020204030204" pitchFamily="34" charset="0"/>
              <a:buChar char="-"/>
            </a:pPr>
            <a:r>
              <a:rPr lang="en-US" sz="1600" dirty="0">
                <a:solidFill>
                  <a:schemeClr val="accent1">
                    <a:lumMod val="75000"/>
                  </a:schemeClr>
                </a:solidFill>
                <a:latin typeface="Calibri" panose="020F0502020204030204" pitchFamily="34" charset="0"/>
                <a:ea typeface="Times New Roman" panose="02020603050405020304" pitchFamily="18" charset="0"/>
                <a:cs typeface="Arial" panose="020B0604020202020204" pitchFamily="34" charset="0"/>
              </a:rPr>
              <a:t>The zoning districts immediately adjacent to and in the surrounding vicinity of the project area are varied and include Institutional Use, Commercial and Residential.</a:t>
            </a:r>
          </a:p>
          <a:p>
            <a:pPr marR="0" lvl="0">
              <a:spcBef>
                <a:spcPts val="0"/>
              </a:spcBef>
              <a:spcAft>
                <a:spcPts val="0"/>
              </a:spcAft>
            </a:pPr>
            <a:endParaRPr lang="en-US" sz="1600" dirty="0">
              <a:solidFill>
                <a:schemeClr val="accent1">
                  <a:lumMod val="75000"/>
                </a:schemeClr>
              </a:solidFill>
              <a:latin typeface="Times New Roman" panose="02020603050405020304" pitchFamily="18" charset="0"/>
              <a:ea typeface="Times New Roman" panose="02020603050405020304" pitchFamily="18" charset="0"/>
              <a:cs typeface="Arial" panose="020B0604020202020204" pitchFamily="34" charset="0"/>
            </a:endParaRPr>
          </a:p>
          <a:p>
            <a:pPr marL="342900" marR="0" lvl="0" indent="-342900">
              <a:spcBef>
                <a:spcPts val="0"/>
              </a:spcBef>
              <a:spcAft>
                <a:spcPts val="0"/>
              </a:spcAft>
              <a:buFont typeface="Calibri" panose="020F0502020204030204" pitchFamily="34" charset="0"/>
              <a:buChar char="-"/>
            </a:pPr>
            <a:r>
              <a:rPr lang="en-US" sz="1600" dirty="0">
                <a:solidFill>
                  <a:schemeClr val="accent1">
                    <a:lumMod val="75000"/>
                  </a:schemeClr>
                </a:solidFill>
                <a:latin typeface="Calibri" panose="020F0502020204030204" pitchFamily="34" charset="0"/>
                <a:ea typeface="Times New Roman" panose="02020603050405020304" pitchFamily="18" charset="0"/>
                <a:cs typeface="Arial" panose="020B0604020202020204" pitchFamily="34" charset="0"/>
              </a:rPr>
              <a:t>The adjacent zoning districts to the project area are illustrated on </a:t>
            </a:r>
            <a:r>
              <a:rPr lang="en-US" sz="1600" b="1" dirty="0">
                <a:solidFill>
                  <a:schemeClr val="accent1">
                    <a:lumMod val="75000"/>
                  </a:schemeClr>
                </a:solidFill>
                <a:latin typeface="Calibri" panose="020F0502020204030204" pitchFamily="34" charset="0"/>
                <a:ea typeface="Times New Roman" panose="02020603050405020304" pitchFamily="18" charset="0"/>
                <a:cs typeface="Arial" panose="020B0604020202020204" pitchFamily="34" charset="0"/>
              </a:rPr>
              <a:t>FIGURE D1 </a:t>
            </a:r>
            <a:r>
              <a:rPr lang="en-US" sz="1600" dirty="0">
                <a:solidFill>
                  <a:schemeClr val="accent1">
                    <a:lumMod val="75000"/>
                  </a:schemeClr>
                </a:solidFill>
                <a:latin typeface="Calibri" panose="020F0502020204030204" pitchFamily="34" charset="0"/>
                <a:ea typeface="Times New Roman" panose="02020603050405020304" pitchFamily="18" charset="0"/>
                <a:cs typeface="Arial" panose="020B0604020202020204" pitchFamily="34" charset="0"/>
              </a:rPr>
              <a:t>(next page).</a:t>
            </a:r>
            <a:endParaRPr lang="en-US" sz="1600" dirty="0">
              <a:solidFill>
                <a:schemeClr val="accent1">
                  <a:lumMod val="75000"/>
                </a:schemeClr>
              </a:solidFill>
              <a:latin typeface="Times New Roman" panose="02020603050405020304" pitchFamily="18" charset="0"/>
              <a:ea typeface="Times New Roman" panose="02020603050405020304" pitchFamily="18" charset="0"/>
              <a:cs typeface="Arial" panose="020B0604020202020204" pitchFamily="34" charset="0"/>
            </a:endParaRPr>
          </a:p>
          <a:p>
            <a:pPr marL="228600" marR="0" indent="-228600">
              <a:spcBef>
                <a:spcPts val="0"/>
              </a:spcBef>
              <a:spcAft>
                <a:spcPts val="0"/>
              </a:spcAft>
            </a:pPr>
            <a:r>
              <a:rPr lang="en-US" sz="1600" dirty="0">
                <a:latin typeface="Calibri" panose="020F0502020204030204" pitchFamily="34" charset="0"/>
                <a:ea typeface="Times New Roman" panose="02020603050405020304" pitchFamily="18" charset="0"/>
                <a:cs typeface="Arial" panose="020B0604020202020204" pitchFamily="34" charset="0"/>
              </a:rPr>
              <a:t> </a:t>
            </a:r>
            <a:endParaRPr lang="en-US" sz="1600" dirty="0">
              <a:latin typeface="Times New Roman" panose="02020603050405020304" pitchFamily="18" charset="0"/>
              <a:ea typeface="Times New Roman" panose="02020603050405020304" pitchFamily="18" charset="0"/>
            </a:endParaRPr>
          </a:p>
          <a:p>
            <a:pPr marL="228600" marR="0" indent="-228600">
              <a:spcBef>
                <a:spcPts val="0"/>
              </a:spcBef>
              <a:spcAft>
                <a:spcPts val="0"/>
              </a:spcAft>
            </a:pPr>
            <a:r>
              <a:rPr lang="en-US" sz="1600" b="1" dirty="0">
                <a:latin typeface="Calibri" panose="020F0502020204030204" pitchFamily="34" charset="0"/>
                <a:ea typeface="Times New Roman" panose="02020603050405020304" pitchFamily="18" charset="0"/>
                <a:cs typeface="Arial" panose="020B0604020202020204" pitchFamily="34" charset="0"/>
              </a:rPr>
              <a:t>E.	</a:t>
            </a:r>
            <a:r>
              <a:rPr lang="en-US" sz="1600" b="1" u="sng" dirty="0">
                <a:latin typeface="Calibri" panose="020F0502020204030204" pitchFamily="34" charset="0"/>
                <a:ea typeface="Times New Roman" panose="02020603050405020304" pitchFamily="18" charset="0"/>
                <a:cs typeface="Arial" panose="020B0604020202020204" pitchFamily="34" charset="0"/>
              </a:rPr>
              <a:t>TRAFFIC IMPACTS</a:t>
            </a:r>
            <a:r>
              <a:rPr lang="en-US" sz="1600" b="1" dirty="0">
                <a:latin typeface="Calibri" panose="020F0502020204030204" pitchFamily="34" charset="0"/>
                <a:ea typeface="Times New Roman" panose="02020603050405020304" pitchFamily="18" charset="0"/>
                <a:cs typeface="Arial" panose="020B0604020202020204" pitchFamily="34" charset="0"/>
              </a:rPr>
              <a:t>:  </a:t>
            </a:r>
            <a:r>
              <a:rPr lang="en-US" sz="1600" dirty="0">
                <a:latin typeface="Calibri" panose="020F0502020204030204" pitchFamily="34" charset="0"/>
                <a:ea typeface="Times New Roman" panose="02020603050405020304" pitchFamily="18" charset="0"/>
                <a:cs typeface="Arial" panose="020B0604020202020204" pitchFamily="34" charset="0"/>
              </a:rPr>
              <a:t>Describe potential traffic impacts; including short-term impacts during construction or demolition, and whether the existing roadways have adequate capacity for increased bus and other vehicular traffic as part of the proposed project.  Examples of construction-related impacts include lane closures, detours, or dust abatement requirements.  Briefly describe traffic control measures required to minimize impacts of construction.  </a:t>
            </a:r>
            <a:endParaRPr lang="en-US" sz="1600" dirty="0">
              <a:latin typeface="Times New Roman" panose="02020603050405020304" pitchFamily="18" charset="0"/>
              <a:ea typeface="Times New Roman" panose="02020603050405020304" pitchFamily="18" charset="0"/>
            </a:endParaRPr>
          </a:p>
          <a:p>
            <a:pPr marL="228600" marR="0" indent="-228600">
              <a:spcBef>
                <a:spcPts val="0"/>
              </a:spcBef>
              <a:spcAft>
                <a:spcPts val="0"/>
              </a:spcAft>
            </a:pPr>
            <a:r>
              <a:rPr lang="en-US" sz="1600" dirty="0">
                <a:latin typeface="Calibri" panose="020F0502020204030204" pitchFamily="34" charset="0"/>
                <a:ea typeface="Times New Roman" panose="02020603050405020304" pitchFamily="18" charset="0"/>
                <a:cs typeface="Arial" panose="020B0604020202020204" pitchFamily="34" charset="0"/>
              </a:rPr>
              <a:t> </a:t>
            </a:r>
            <a:endParaRPr lang="en-US" sz="1600" dirty="0">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Calibri" panose="020F0502020204030204" pitchFamily="34" charset="0"/>
              <a:buChar char="-"/>
            </a:pPr>
            <a:r>
              <a:rPr lang="en-US" sz="1600" dirty="0">
                <a:solidFill>
                  <a:schemeClr val="accent1">
                    <a:lumMod val="75000"/>
                  </a:schemeClr>
                </a:solidFill>
                <a:latin typeface="Calibri" panose="020F0502020204030204" pitchFamily="34" charset="0"/>
                <a:ea typeface="Times New Roman" panose="02020603050405020304" pitchFamily="18" charset="0"/>
                <a:cs typeface="Arial" panose="020B0604020202020204" pitchFamily="34" charset="0"/>
              </a:rPr>
              <a:t>The current traffic around the project area shows 4,707 east/west trips on Markland Ave (2018). Markland Ave and Millbrook Lane currently have capacity for increased bus traffic (City of Kokomo Engineering Department).</a:t>
            </a:r>
          </a:p>
          <a:p>
            <a:pPr marR="0" lvl="0">
              <a:spcBef>
                <a:spcPts val="0"/>
              </a:spcBef>
              <a:spcAft>
                <a:spcPts val="0"/>
              </a:spcAft>
            </a:pPr>
            <a:endParaRPr lang="en-US" sz="1600" dirty="0">
              <a:solidFill>
                <a:schemeClr val="accent1">
                  <a:lumMod val="75000"/>
                </a:schemeClr>
              </a:solidFill>
              <a:latin typeface="Times New Roman" panose="02020603050405020304" pitchFamily="18" charset="0"/>
              <a:ea typeface="Times New Roman" panose="02020603050405020304" pitchFamily="18" charset="0"/>
              <a:cs typeface="Arial" panose="020B0604020202020204" pitchFamily="34" charset="0"/>
            </a:endParaRPr>
          </a:p>
          <a:p>
            <a:pPr marL="342900" marR="0" lvl="0" indent="-342900">
              <a:spcBef>
                <a:spcPts val="0"/>
              </a:spcBef>
              <a:spcAft>
                <a:spcPts val="0"/>
              </a:spcAft>
              <a:buFont typeface="Calibri" panose="020F0502020204030204" pitchFamily="34" charset="0"/>
              <a:buChar char="-"/>
            </a:pPr>
            <a:r>
              <a:rPr lang="en-US" sz="1600" dirty="0">
                <a:solidFill>
                  <a:schemeClr val="accent1">
                    <a:lumMod val="75000"/>
                  </a:schemeClr>
                </a:solidFill>
                <a:latin typeface="Calibri" panose="020F0502020204030204" pitchFamily="34" charset="0"/>
                <a:ea typeface="Times New Roman" panose="02020603050405020304" pitchFamily="18" charset="0"/>
                <a:cs typeface="Arial" panose="020B0604020202020204" pitchFamily="34" charset="0"/>
              </a:rPr>
              <a:t>During the construction of this project there will be no need to reroute traffic around this construction project because it will not substantially affect the streets surrounding the project. Dust abatement will follow state and local guidelines.</a:t>
            </a:r>
          </a:p>
          <a:p>
            <a:pPr marR="0" lvl="0">
              <a:spcBef>
                <a:spcPts val="0"/>
              </a:spcBef>
              <a:spcAft>
                <a:spcPts val="0"/>
              </a:spcAft>
            </a:pPr>
            <a:endParaRPr lang="en-US" sz="1600" dirty="0">
              <a:solidFill>
                <a:schemeClr val="accent1">
                  <a:lumMod val="75000"/>
                </a:schemeClr>
              </a:solidFill>
              <a:latin typeface="Times New Roman" panose="02020603050405020304" pitchFamily="18" charset="0"/>
              <a:ea typeface="Times New Roman" panose="02020603050405020304" pitchFamily="18" charset="0"/>
              <a:cs typeface="Arial" panose="020B0604020202020204" pitchFamily="34" charset="0"/>
            </a:endParaRPr>
          </a:p>
          <a:p>
            <a:pPr marL="342900" marR="0" lvl="0" indent="-342900">
              <a:spcBef>
                <a:spcPts val="0"/>
              </a:spcBef>
              <a:spcAft>
                <a:spcPts val="0"/>
              </a:spcAft>
              <a:buFont typeface="Calibri" panose="020F0502020204030204" pitchFamily="34" charset="0"/>
              <a:buChar char="-"/>
            </a:pPr>
            <a:r>
              <a:rPr lang="en-US" sz="1600" dirty="0">
                <a:solidFill>
                  <a:schemeClr val="accent1">
                    <a:lumMod val="75000"/>
                  </a:schemeClr>
                </a:solidFill>
                <a:latin typeface="Calibri" panose="020F0502020204030204" pitchFamily="34" charset="0"/>
                <a:ea typeface="Times New Roman" panose="02020603050405020304" pitchFamily="18" charset="0"/>
                <a:cs typeface="Arial" panose="020B0604020202020204" pitchFamily="34" charset="0"/>
              </a:rPr>
              <a:t>The roadways around the project area are a dead-end road and a cul-de-sac. The project area is ample for off street staging and construction. This along with the alignment of Millbrook Lane and Glenbrook Ct will ensure safety of construction workers on this project.  </a:t>
            </a:r>
            <a:endParaRPr lang="en-US" sz="1600" dirty="0">
              <a:solidFill>
                <a:schemeClr val="accent1">
                  <a:lumMod val="75000"/>
                </a:schemeClr>
              </a:solidFill>
              <a:effectLst/>
              <a:latin typeface="Times New Roman" panose="02020603050405020304" pitchFamily="18"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3700932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3087" t="24762" r="17576" b="16598"/>
          <a:stretch/>
        </p:blipFill>
        <p:spPr>
          <a:xfrm>
            <a:off x="460255" y="631643"/>
            <a:ext cx="11230461" cy="5342527"/>
          </a:xfrm>
          <a:prstGeom prst="rect">
            <a:avLst/>
          </a:prstGeom>
        </p:spPr>
      </p:pic>
      <p:sp>
        <p:nvSpPr>
          <p:cNvPr id="7" name="Freeform 6"/>
          <p:cNvSpPr/>
          <p:nvPr/>
        </p:nvSpPr>
        <p:spPr>
          <a:xfrm>
            <a:off x="5929008" y="2567940"/>
            <a:ext cx="4061460" cy="2552700"/>
          </a:xfrm>
          <a:custGeom>
            <a:avLst/>
            <a:gdLst>
              <a:gd name="connsiteX0" fmla="*/ 4061460 w 4061460"/>
              <a:gd name="connsiteY0" fmla="*/ 2506980 h 2552700"/>
              <a:gd name="connsiteX1" fmla="*/ 3947160 w 4061460"/>
              <a:gd name="connsiteY1" fmla="*/ 2125980 h 2552700"/>
              <a:gd name="connsiteX2" fmla="*/ 3733800 w 4061460"/>
              <a:gd name="connsiteY2" fmla="*/ 1859280 h 2552700"/>
              <a:gd name="connsiteX3" fmla="*/ 3162300 w 4061460"/>
              <a:gd name="connsiteY3" fmla="*/ 1699260 h 2552700"/>
              <a:gd name="connsiteX4" fmla="*/ 2804160 w 4061460"/>
              <a:gd name="connsiteY4" fmla="*/ 1623060 h 2552700"/>
              <a:gd name="connsiteX5" fmla="*/ 2529840 w 4061460"/>
              <a:gd name="connsiteY5" fmla="*/ 1501140 h 2552700"/>
              <a:gd name="connsiteX6" fmla="*/ 2209800 w 4061460"/>
              <a:gd name="connsiteY6" fmla="*/ 1226820 h 2552700"/>
              <a:gd name="connsiteX7" fmla="*/ 2011680 w 4061460"/>
              <a:gd name="connsiteY7" fmla="*/ 982980 h 2552700"/>
              <a:gd name="connsiteX8" fmla="*/ 1882140 w 4061460"/>
              <a:gd name="connsiteY8" fmla="*/ 594360 h 2552700"/>
              <a:gd name="connsiteX9" fmla="*/ 1821180 w 4061460"/>
              <a:gd name="connsiteY9" fmla="*/ 342900 h 2552700"/>
              <a:gd name="connsiteX10" fmla="*/ 1821180 w 4061460"/>
              <a:gd name="connsiteY10" fmla="*/ 83820 h 2552700"/>
              <a:gd name="connsiteX11" fmla="*/ 1691640 w 4061460"/>
              <a:gd name="connsiteY11" fmla="*/ 0 h 2552700"/>
              <a:gd name="connsiteX12" fmla="*/ 419100 w 4061460"/>
              <a:gd name="connsiteY12" fmla="*/ 0 h 2552700"/>
              <a:gd name="connsiteX13" fmla="*/ 274320 w 4061460"/>
              <a:gd name="connsiteY13" fmla="*/ 137160 h 2552700"/>
              <a:gd name="connsiteX14" fmla="*/ 175260 w 4061460"/>
              <a:gd name="connsiteY14" fmla="*/ 182880 h 2552700"/>
              <a:gd name="connsiteX15" fmla="*/ 38100 w 4061460"/>
              <a:gd name="connsiteY15" fmla="*/ 205740 h 2552700"/>
              <a:gd name="connsiteX16" fmla="*/ 0 w 4061460"/>
              <a:gd name="connsiteY16" fmla="*/ 2552700 h 2552700"/>
              <a:gd name="connsiteX17" fmla="*/ 4061460 w 4061460"/>
              <a:gd name="connsiteY17" fmla="*/ 2506980 h 255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061460" h="2552700">
                <a:moveTo>
                  <a:pt x="4061460" y="2506980"/>
                </a:moveTo>
                <a:lnTo>
                  <a:pt x="3947160" y="2125980"/>
                </a:lnTo>
                <a:lnTo>
                  <a:pt x="3733800" y="1859280"/>
                </a:lnTo>
                <a:lnTo>
                  <a:pt x="3162300" y="1699260"/>
                </a:lnTo>
                <a:lnTo>
                  <a:pt x="2804160" y="1623060"/>
                </a:lnTo>
                <a:lnTo>
                  <a:pt x="2529840" y="1501140"/>
                </a:lnTo>
                <a:lnTo>
                  <a:pt x="2209800" y="1226820"/>
                </a:lnTo>
                <a:lnTo>
                  <a:pt x="2011680" y="982980"/>
                </a:lnTo>
                <a:lnTo>
                  <a:pt x="1882140" y="594360"/>
                </a:lnTo>
                <a:lnTo>
                  <a:pt x="1821180" y="342900"/>
                </a:lnTo>
                <a:lnTo>
                  <a:pt x="1821180" y="83820"/>
                </a:lnTo>
                <a:lnTo>
                  <a:pt x="1691640" y="0"/>
                </a:lnTo>
                <a:lnTo>
                  <a:pt x="419100" y="0"/>
                </a:lnTo>
                <a:lnTo>
                  <a:pt x="274320" y="137160"/>
                </a:lnTo>
                <a:lnTo>
                  <a:pt x="175260" y="182880"/>
                </a:lnTo>
                <a:lnTo>
                  <a:pt x="38100" y="205740"/>
                </a:lnTo>
                <a:lnTo>
                  <a:pt x="0" y="2552700"/>
                </a:lnTo>
                <a:lnTo>
                  <a:pt x="4061460" y="2506980"/>
                </a:lnTo>
                <a:close/>
              </a:path>
            </a:pathLst>
          </a:custGeom>
          <a:solidFill>
            <a:schemeClr val="accent1">
              <a:alpha val="40000"/>
            </a:schemeClr>
          </a:solid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4046868" y="2415176"/>
            <a:ext cx="1882140" cy="1775460"/>
          </a:xfrm>
          <a:custGeom>
            <a:avLst/>
            <a:gdLst>
              <a:gd name="connsiteX0" fmla="*/ 22860 w 1882140"/>
              <a:gd name="connsiteY0" fmla="*/ 7620 h 1775460"/>
              <a:gd name="connsiteX1" fmla="*/ 1516380 w 1882140"/>
              <a:gd name="connsiteY1" fmla="*/ 0 h 1775460"/>
              <a:gd name="connsiteX2" fmla="*/ 1531620 w 1882140"/>
              <a:gd name="connsiteY2" fmla="*/ 129540 h 1775460"/>
              <a:gd name="connsiteX3" fmla="*/ 1592580 w 1882140"/>
              <a:gd name="connsiteY3" fmla="*/ 236220 h 1775460"/>
              <a:gd name="connsiteX4" fmla="*/ 1668780 w 1882140"/>
              <a:gd name="connsiteY4" fmla="*/ 281940 h 1775460"/>
              <a:gd name="connsiteX5" fmla="*/ 1722120 w 1882140"/>
              <a:gd name="connsiteY5" fmla="*/ 327660 h 1775460"/>
              <a:gd name="connsiteX6" fmla="*/ 1798320 w 1882140"/>
              <a:gd name="connsiteY6" fmla="*/ 350520 h 1775460"/>
              <a:gd name="connsiteX7" fmla="*/ 1866900 w 1882140"/>
              <a:gd name="connsiteY7" fmla="*/ 350520 h 1775460"/>
              <a:gd name="connsiteX8" fmla="*/ 1882140 w 1882140"/>
              <a:gd name="connsiteY8" fmla="*/ 1775460 h 1775460"/>
              <a:gd name="connsiteX9" fmla="*/ 0 w 1882140"/>
              <a:gd name="connsiteY9" fmla="*/ 1775460 h 1775460"/>
              <a:gd name="connsiteX10" fmla="*/ 22860 w 1882140"/>
              <a:gd name="connsiteY10" fmla="*/ 7620 h 177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82140" h="1775460">
                <a:moveTo>
                  <a:pt x="22860" y="7620"/>
                </a:moveTo>
                <a:lnTo>
                  <a:pt x="1516380" y="0"/>
                </a:lnTo>
                <a:lnTo>
                  <a:pt x="1531620" y="129540"/>
                </a:lnTo>
                <a:lnTo>
                  <a:pt x="1592580" y="236220"/>
                </a:lnTo>
                <a:lnTo>
                  <a:pt x="1668780" y="281940"/>
                </a:lnTo>
                <a:lnTo>
                  <a:pt x="1722120" y="327660"/>
                </a:lnTo>
                <a:lnTo>
                  <a:pt x="1798320" y="350520"/>
                </a:lnTo>
                <a:lnTo>
                  <a:pt x="1866900" y="350520"/>
                </a:lnTo>
                <a:lnTo>
                  <a:pt x="1882140" y="1775460"/>
                </a:lnTo>
                <a:lnTo>
                  <a:pt x="0" y="1775460"/>
                </a:lnTo>
                <a:lnTo>
                  <a:pt x="22860" y="7620"/>
                </a:lnTo>
                <a:close/>
              </a:path>
            </a:pathLst>
          </a:custGeom>
          <a:solidFill>
            <a:schemeClr val="accent1">
              <a:alpha val="40000"/>
            </a:schemeClr>
          </a:solid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0670875" y="5287992"/>
            <a:ext cx="646982" cy="584775"/>
          </a:xfrm>
          <a:prstGeom prst="rect">
            <a:avLst/>
          </a:prstGeom>
          <a:solidFill>
            <a:srgbClr val="FFFF00">
              <a:alpha val="48000"/>
            </a:srgbClr>
          </a:solidFill>
        </p:spPr>
        <p:txBody>
          <a:bodyPr wrap="square" rtlCol="0">
            <a:spAutoFit/>
          </a:bodyPr>
          <a:lstStyle/>
          <a:p>
            <a:pPr algn="ctr"/>
            <a:r>
              <a:rPr lang="en-US" sz="3200" dirty="0"/>
              <a:t>R1</a:t>
            </a:r>
          </a:p>
        </p:txBody>
      </p:sp>
      <p:sp>
        <p:nvSpPr>
          <p:cNvPr id="6" name="TextBox 5"/>
          <p:cNvSpPr txBox="1"/>
          <p:nvPr/>
        </p:nvSpPr>
        <p:spPr>
          <a:xfrm>
            <a:off x="4707579" y="5289609"/>
            <a:ext cx="617578" cy="584775"/>
          </a:xfrm>
          <a:prstGeom prst="rect">
            <a:avLst/>
          </a:prstGeom>
          <a:solidFill>
            <a:srgbClr val="FFFF00">
              <a:alpha val="48000"/>
            </a:srgbClr>
          </a:solidFill>
        </p:spPr>
        <p:txBody>
          <a:bodyPr wrap="square" rtlCol="0">
            <a:spAutoFit/>
          </a:bodyPr>
          <a:lstStyle/>
          <a:p>
            <a:pPr algn="ctr"/>
            <a:r>
              <a:rPr lang="en-US" sz="3200" dirty="0"/>
              <a:t>R1</a:t>
            </a:r>
          </a:p>
        </p:txBody>
      </p:sp>
      <p:sp>
        <p:nvSpPr>
          <p:cNvPr id="8" name="TextBox 7"/>
          <p:cNvSpPr txBox="1"/>
          <p:nvPr/>
        </p:nvSpPr>
        <p:spPr>
          <a:xfrm>
            <a:off x="4011229" y="5287992"/>
            <a:ext cx="646982" cy="584775"/>
          </a:xfrm>
          <a:prstGeom prst="rect">
            <a:avLst/>
          </a:prstGeom>
          <a:solidFill>
            <a:srgbClr val="FFFF00">
              <a:alpha val="48000"/>
            </a:srgbClr>
          </a:solidFill>
        </p:spPr>
        <p:txBody>
          <a:bodyPr wrap="square" rtlCol="0">
            <a:spAutoFit/>
          </a:bodyPr>
          <a:lstStyle/>
          <a:p>
            <a:pPr algn="ctr"/>
            <a:r>
              <a:rPr lang="en-US" sz="3200" dirty="0"/>
              <a:t>R1</a:t>
            </a:r>
          </a:p>
        </p:txBody>
      </p:sp>
      <p:sp>
        <p:nvSpPr>
          <p:cNvPr id="10" name="TextBox 9"/>
          <p:cNvSpPr txBox="1"/>
          <p:nvPr/>
        </p:nvSpPr>
        <p:spPr>
          <a:xfrm>
            <a:off x="2643259" y="4857750"/>
            <a:ext cx="757166" cy="582642"/>
          </a:xfrm>
          <a:prstGeom prst="rect">
            <a:avLst/>
          </a:prstGeom>
          <a:solidFill>
            <a:srgbClr val="FFFF00">
              <a:alpha val="48000"/>
            </a:srgbClr>
          </a:solidFill>
        </p:spPr>
        <p:txBody>
          <a:bodyPr wrap="square" rtlCol="0">
            <a:spAutoFit/>
          </a:bodyPr>
          <a:lstStyle/>
          <a:p>
            <a:pPr algn="ctr"/>
            <a:r>
              <a:rPr lang="en-US" sz="3200" dirty="0"/>
              <a:t>R1</a:t>
            </a:r>
          </a:p>
        </p:txBody>
      </p:sp>
      <p:sp>
        <p:nvSpPr>
          <p:cNvPr id="3" name="TextBox 2"/>
          <p:cNvSpPr txBox="1"/>
          <p:nvPr/>
        </p:nvSpPr>
        <p:spPr>
          <a:xfrm>
            <a:off x="1795534" y="2415176"/>
            <a:ext cx="847725" cy="584775"/>
          </a:xfrm>
          <a:prstGeom prst="rect">
            <a:avLst/>
          </a:prstGeom>
          <a:solidFill>
            <a:srgbClr val="00B0F0">
              <a:alpha val="48000"/>
            </a:srgbClr>
          </a:solidFill>
        </p:spPr>
        <p:txBody>
          <a:bodyPr wrap="square" rtlCol="0">
            <a:spAutoFit/>
          </a:bodyPr>
          <a:lstStyle/>
          <a:p>
            <a:pPr algn="ctr"/>
            <a:r>
              <a:rPr lang="en-US" sz="3200" dirty="0"/>
              <a:t>C1</a:t>
            </a:r>
          </a:p>
        </p:txBody>
      </p:sp>
      <p:sp>
        <p:nvSpPr>
          <p:cNvPr id="12" name="TextBox 11"/>
          <p:cNvSpPr txBox="1"/>
          <p:nvPr/>
        </p:nvSpPr>
        <p:spPr>
          <a:xfrm>
            <a:off x="6976102" y="5322778"/>
            <a:ext cx="847725" cy="584775"/>
          </a:xfrm>
          <a:prstGeom prst="rect">
            <a:avLst/>
          </a:prstGeom>
          <a:solidFill>
            <a:srgbClr val="00B0F0">
              <a:alpha val="48000"/>
            </a:srgbClr>
          </a:solidFill>
        </p:spPr>
        <p:txBody>
          <a:bodyPr wrap="square" rtlCol="0">
            <a:spAutoFit/>
          </a:bodyPr>
          <a:lstStyle/>
          <a:p>
            <a:pPr algn="ctr"/>
            <a:r>
              <a:rPr lang="en-US" sz="3200" dirty="0"/>
              <a:t>C1</a:t>
            </a:r>
          </a:p>
        </p:txBody>
      </p:sp>
      <p:sp>
        <p:nvSpPr>
          <p:cNvPr id="13" name="TextBox 12"/>
          <p:cNvSpPr txBox="1"/>
          <p:nvPr/>
        </p:nvSpPr>
        <p:spPr>
          <a:xfrm>
            <a:off x="6377059" y="853076"/>
            <a:ext cx="847725" cy="584775"/>
          </a:xfrm>
          <a:prstGeom prst="rect">
            <a:avLst/>
          </a:prstGeom>
          <a:solidFill>
            <a:srgbClr val="00B0F0">
              <a:alpha val="48000"/>
            </a:srgbClr>
          </a:solidFill>
        </p:spPr>
        <p:txBody>
          <a:bodyPr wrap="square" rtlCol="0">
            <a:spAutoFit/>
          </a:bodyPr>
          <a:lstStyle/>
          <a:p>
            <a:pPr algn="ctr"/>
            <a:r>
              <a:rPr lang="en-US" sz="3200" dirty="0"/>
              <a:t>C1</a:t>
            </a:r>
          </a:p>
        </p:txBody>
      </p:sp>
      <p:sp>
        <p:nvSpPr>
          <p:cNvPr id="14" name="TextBox 13"/>
          <p:cNvSpPr txBox="1"/>
          <p:nvPr/>
        </p:nvSpPr>
        <p:spPr>
          <a:xfrm>
            <a:off x="4564075" y="1231022"/>
            <a:ext cx="847725" cy="584775"/>
          </a:xfrm>
          <a:prstGeom prst="rect">
            <a:avLst/>
          </a:prstGeom>
          <a:solidFill>
            <a:srgbClr val="00B0F0">
              <a:alpha val="48000"/>
            </a:srgbClr>
          </a:solidFill>
        </p:spPr>
        <p:txBody>
          <a:bodyPr wrap="square" rtlCol="0">
            <a:spAutoFit/>
          </a:bodyPr>
          <a:lstStyle/>
          <a:p>
            <a:pPr algn="ctr"/>
            <a:r>
              <a:rPr lang="en-US" sz="3200" dirty="0"/>
              <a:t>C1</a:t>
            </a:r>
          </a:p>
        </p:txBody>
      </p:sp>
      <p:sp>
        <p:nvSpPr>
          <p:cNvPr id="15" name="TextBox 14"/>
          <p:cNvSpPr txBox="1"/>
          <p:nvPr/>
        </p:nvSpPr>
        <p:spPr>
          <a:xfrm>
            <a:off x="4488214" y="4439056"/>
            <a:ext cx="847725" cy="584775"/>
          </a:xfrm>
          <a:prstGeom prst="rect">
            <a:avLst/>
          </a:prstGeom>
          <a:solidFill>
            <a:srgbClr val="00B0F0">
              <a:alpha val="48000"/>
            </a:srgbClr>
          </a:solidFill>
        </p:spPr>
        <p:txBody>
          <a:bodyPr wrap="square" rtlCol="0">
            <a:spAutoFit/>
          </a:bodyPr>
          <a:lstStyle/>
          <a:p>
            <a:pPr algn="ctr"/>
            <a:r>
              <a:rPr lang="en-US" sz="3200" dirty="0"/>
              <a:t>C1</a:t>
            </a:r>
          </a:p>
        </p:txBody>
      </p:sp>
      <p:sp>
        <p:nvSpPr>
          <p:cNvPr id="16" name="TextBox 15"/>
          <p:cNvSpPr txBox="1"/>
          <p:nvPr/>
        </p:nvSpPr>
        <p:spPr>
          <a:xfrm>
            <a:off x="852990" y="4703217"/>
            <a:ext cx="847725" cy="584775"/>
          </a:xfrm>
          <a:prstGeom prst="rect">
            <a:avLst/>
          </a:prstGeom>
          <a:solidFill>
            <a:srgbClr val="00B0F0">
              <a:alpha val="48000"/>
            </a:srgbClr>
          </a:solidFill>
        </p:spPr>
        <p:txBody>
          <a:bodyPr wrap="square" rtlCol="0">
            <a:spAutoFit/>
          </a:bodyPr>
          <a:lstStyle/>
          <a:p>
            <a:pPr algn="ctr"/>
            <a:r>
              <a:rPr lang="en-US" sz="3200" dirty="0"/>
              <a:t>C1</a:t>
            </a:r>
          </a:p>
        </p:txBody>
      </p:sp>
      <p:sp>
        <p:nvSpPr>
          <p:cNvPr id="17" name="TextBox 16"/>
          <p:cNvSpPr txBox="1"/>
          <p:nvPr/>
        </p:nvSpPr>
        <p:spPr>
          <a:xfrm>
            <a:off x="6128377" y="5322779"/>
            <a:ext cx="847725" cy="584775"/>
          </a:xfrm>
          <a:prstGeom prst="rect">
            <a:avLst/>
          </a:prstGeom>
          <a:solidFill>
            <a:srgbClr val="00B0F0">
              <a:alpha val="48000"/>
            </a:srgbClr>
          </a:solidFill>
        </p:spPr>
        <p:txBody>
          <a:bodyPr wrap="square" rtlCol="0">
            <a:spAutoFit/>
          </a:bodyPr>
          <a:lstStyle/>
          <a:p>
            <a:pPr algn="ctr"/>
            <a:r>
              <a:rPr lang="en-US" sz="3200" dirty="0"/>
              <a:t>C1</a:t>
            </a:r>
          </a:p>
        </p:txBody>
      </p:sp>
      <p:sp>
        <p:nvSpPr>
          <p:cNvPr id="18" name="TextBox 17"/>
          <p:cNvSpPr txBox="1"/>
          <p:nvPr/>
        </p:nvSpPr>
        <p:spPr>
          <a:xfrm>
            <a:off x="5359484" y="5322780"/>
            <a:ext cx="847725" cy="584775"/>
          </a:xfrm>
          <a:prstGeom prst="rect">
            <a:avLst/>
          </a:prstGeom>
          <a:solidFill>
            <a:srgbClr val="00B0F0">
              <a:alpha val="48000"/>
            </a:srgbClr>
          </a:solidFill>
        </p:spPr>
        <p:txBody>
          <a:bodyPr wrap="square" rtlCol="0">
            <a:spAutoFit/>
          </a:bodyPr>
          <a:lstStyle/>
          <a:p>
            <a:pPr algn="ctr"/>
            <a:r>
              <a:rPr lang="en-US" sz="3200" dirty="0"/>
              <a:t>C1</a:t>
            </a:r>
          </a:p>
        </p:txBody>
      </p:sp>
      <p:sp>
        <p:nvSpPr>
          <p:cNvPr id="19" name="TextBox 18"/>
          <p:cNvSpPr txBox="1"/>
          <p:nvPr/>
        </p:nvSpPr>
        <p:spPr>
          <a:xfrm>
            <a:off x="8972621" y="640041"/>
            <a:ext cx="847725" cy="584775"/>
          </a:xfrm>
          <a:prstGeom prst="rect">
            <a:avLst/>
          </a:prstGeom>
          <a:solidFill>
            <a:srgbClr val="00B0F0">
              <a:alpha val="48000"/>
            </a:srgbClr>
          </a:solidFill>
        </p:spPr>
        <p:txBody>
          <a:bodyPr wrap="square" rtlCol="0">
            <a:spAutoFit/>
          </a:bodyPr>
          <a:lstStyle/>
          <a:p>
            <a:pPr algn="ctr"/>
            <a:r>
              <a:rPr lang="en-US" sz="3200" dirty="0"/>
              <a:t>C1</a:t>
            </a:r>
          </a:p>
        </p:txBody>
      </p:sp>
      <p:sp>
        <p:nvSpPr>
          <p:cNvPr id="20" name="TextBox 19"/>
          <p:cNvSpPr txBox="1"/>
          <p:nvPr/>
        </p:nvSpPr>
        <p:spPr>
          <a:xfrm>
            <a:off x="9487284" y="2620054"/>
            <a:ext cx="847725" cy="584775"/>
          </a:xfrm>
          <a:prstGeom prst="rect">
            <a:avLst/>
          </a:prstGeom>
          <a:solidFill>
            <a:srgbClr val="00B0F0">
              <a:alpha val="48000"/>
            </a:srgbClr>
          </a:solidFill>
        </p:spPr>
        <p:txBody>
          <a:bodyPr wrap="square" rtlCol="0">
            <a:spAutoFit/>
          </a:bodyPr>
          <a:lstStyle/>
          <a:p>
            <a:pPr algn="ctr"/>
            <a:r>
              <a:rPr lang="en-US" sz="3200" dirty="0"/>
              <a:t>C1</a:t>
            </a:r>
          </a:p>
        </p:txBody>
      </p:sp>
      <p:sp>
        <p:nvSpPr>
          <p:cNvPr id="21" name="TextBox 20"/>
          <p:cNvSpPr txBox="1"/>
          <p:nvPr/>
        </p:nvSpPr>
        <p:spPr>
          <a:xfrm>
            <a:off x="8658417" y="5319895"/>
            <a:ext cx="847725" cy="584775"/>
          </a:xfrm>
          <a:prstGeom prst="rect">
            <a:avLst/>
          </a:prstGeom>
          <a:solidFill>
            <a:srgbClr val="00B0F0">
              <a:alpha val="48000"/>
            </a:srgbClr>
          </a:solidFill>
        </p:spPr>
        <p:txBody>
          <a:bodyPr wrap="square" rtlCol="0">
            <a:spAutoFit/>
          </a:bodyPr>
          <a:lstStyle/>
          <a:p>
            <a:pPr algn="ctr"/>
            <a:r>
              <a:rPr lang="en-US" sz="3200" dirty="0"/>
              <a:t>C1</a:t>
            </a:r>
          </a:p>
        </p:txBody>
      </p:sp>
      <p:sp>
        <p:nvSpPr>
          <p:cNvPr id="22" name="TextBox 21"/>
          <p:cNvSpPr txBox="1"/>
          <p:nvPr/>
        </p:nvSpPr>
        <p:spPr>
          <a:xfrm>
            <a:off x="7855197" y="5319895"/>
            <a:ext cx="847725" cy="584775"/>
          </a:xfrm>
          <a:prstGeom prst="rect">
            <a:avLst/>
          </a:prstGeom>
          <a:solidFill>
            <a:srgbClr val="00B0F0">
              <a:alpha val="48000"/>
            </a:srgbClr>
          </a:solidFill>
        </p:spPr>
        <p:txBody>
          <a:bodyPr wrap="square" rtlCol="0">
            <a:spAutoFit/>
          </a:bodyPr>
          <a:lstStyle/>
          <a:p>
            <a:pPr algn="ctr"/>
            <a:r>
              <a:rPr lang="en-US" sz="3200" dirty="0"/>
              <a:t>C1</a:t>
            </a:r>
          </a:p>
        </p:txBody>
      </p:sp>
      <p:sp>
        <p:nvSpPr>
          <p:cNvPr id="5" name="TextBox 4"/>
          <p:cNvSpPr txBox="1"/>
          <p:nvPr/>
        </p:nvSpPr>
        <p:spPr>
          <a:xfrm>
            <a:off x="4658211" y="2912441"/>
            <a:ext cx="701273" cy="584775"/>
          </a:xfrm>
          <a:prstGeom prst="rect">
            <a:avLst/>
          </a:prstGeom>
          <a:solidFill>
            <a:srgbClr val="92D050">
              <a:alpha val="45000"/>
            </a:srgbClr>
          </a:solidFill>
        </p:spPr>
        <p:txBody>
          <a:bodyPr wrap="square" rtlCol="0">
            <a:spAutoFit/>
          </a:bodyPr>
          <a:lstStyle/>
          <a:p>
            <a:pPr algn="ctr"/>
            <a:r>
              <a:rPr lang="en-US" sz="3200" dirty="0"/>
              <a:t>IS</a:t>
            </a:r>
          </a:p>
        </p:txBody>
      </p:sp>
      <p:sp>
        <p:nvSpPr>
          <p:cNvPr id="23" name="TextBox 22"/>
          <p:cNvSpPr txBox="1"/>
          <p:nvPr/>
        </p:nvSpPr>
        <p:spPr>
          <a:xfrm>
            <a:off x="9503243" y="5319895"/>
            <a:ext cx="500686" cy="584775"/>
          </a:xfrm>
          <a:prstGeom prst="rect">
            <a:avLst/>
          </a:prstGeom>
          <a:solidFill>
            <a:srgbClr val="92D050">
              <a:alpha val="45000"/>
            </a:srgbClr>
          </a:solidFill>
        </p:spPr>
        <p:txBody>
          <a:bodyPr wrap="square" rtlCol="0">
            <a:spAutoFit/>
          </a:bodyPr>
          <a:lstStyle/>
          <a:p>
            <a:pPr algn="ctr"/>
            <a:r>
              <a:rPr lang="en-US" sz="3200" dirty="0"/>
              <a:t>IS</a:t>
            </a:r>
          </a:p>
        </p:txBody>
      </p:sp>
      <p:sp>
        <p:nvSpPr>
          <p:cNvPr id="24" name="TextBox 23"/>
          <p:cNvSpPr txBox="1"/>
          <p:nvPr/>
        </p:nvSpPr>
        <p:spPr>
          <a:xfrm>
            <a:off x="7399964" y="4355220"/>
            <a:ext cx="701273" cy="584775"/>
          </a:xfrm>
          <a:prstGeom prst="rect">
            <a:avLst/>
          </a:prstGeom>
          <a:solidFill>
            <a:srgbClr val="92D050">
              <a:alpha val="45000"/>
            </a:srgbClr>
          </a:solidFill>
        </p:spPr>
        <p:txBody>
          <a:bodyPr wrap="square" rtlCol="0">
            <a:spAutoFit/>
          </a:bodyPr>
          <a:lstStyle/>
          <a:p>
            <a:pPr algn="ctr"/>
            <a:r>
              <a:rPr lang="en-US" sz="3200" dirty="0"/>
              <a:t>IS</a:t>
            </a:r>
          </a:p>
        </p:txBody>
      </p:sp>
      <p:sp>
        <p:nvSpPr>
          <p:cNvPr id="25" name="TextBox 24"/>
          <p:cNvSpPr txBox="1"/>
          <p:nvPr/>
        </p:nvSpPr>
        <p:spPr>
          <a:xfrm>
            <a:off x="5873292" y="2912441"/>
            <a:ext cx="1882141" cy="769441"/>
          </a:xfrm>
          <a:prstGeom prst="rect">
            <a:avLst/>
          </a:prstGeom>
          <a:noFill/>
        </p:spPr>
        <p:txBody>
          <a:bodyPr wrap="square" rtlCol="0">
            <a:spAutoFit/>
          </a:bodyPr>
          <a:lstStyle/>
          <a:p>
            <a:pPr algn="ctr"/>
            <a:r>
              <a:rPr lang="en-US" sz="1600" dirty="0">
                <a:highlight>
                  <a:srgbClr val="00FFFF"/>
                </a:highlight>
              </a:rPr>
              <a:t>Project Site</a:t>
            </a:r>
          </a:p>
          <a:p>
            <a:pPr algn="ctr"/>
            <a:r>
              <a:rPr lang="en-US" sz="1600" dirty="0">
                <a:highlight>
                  <a:srgbClr val="00FFFF"/>
                </a:highlight>
              </a:rPr>
              <a:t>(adjoining parcels</a:t>
            </a:r>
            <a:r>
              <a:rPr lang="en-US" sz="2800" dirty="0">
                <a:highlight>
                  <a:srgbClr val="00FFFF"/>
                </a:highlight>
              </a:rPr>
              <a:t>)</a:t>
            </a:r>
          </a:p>
        </p:txBody>
      </p:sp>
      <p:sp>
        <p:nvSpPr>
          <p:cNvPr id="26" name="TextBox 25"/>
          <p:cNvSpPr txBox="1"/>
          <p:nvPr/>
        </p:nvSpPr>
        <p:spPr>
          <a:xfrm>
            <a:off x="460255" y="285126"/>
            <a:ext cx="2674831" cy="369332"/>
          </a:xfrm>
          <a:prstGeom prst="rect">
            <a:avLst/>
          </a:prstGeom>
          <a:noFill/>
        </p:spPr>
        <p:txBody>
          <a:bodyPr wrap="square" rtlCol="0">
            <a:spAutoFit/>
          </a:bodyPr>
          <a:lstStyle/>
          <a:p>
            <a:r>
              <a:rPr lang="en-US" dirty="0"/>
              <a:t>FIGURE D1: Zoning Map</a:t>
            </a:r>
          </a:p>
        </p:txBody>
      </p:sp>
      <p:sp>
        <p:nvSpPr>
          <p:cNvPr id="11" name="TextBox 10"/>
          <p:cNvSpPr txBox="1"/>
          <p:nvPr/>
        </p:nvSpPr>
        <p:spPr>
          <a:xfrm>
            <a:off x="404120" y="6126934"/>
            <a:ext cx="2593189" cy="369332"/>
          </a:xfrm>
          <a:prstGeom prst="rect">
            <a:avLst/>
          </a:prstGeom>
          <a:noFill/>
        </p:spPr>
        <p:txBody>
          <a:bodyPr wrap="square" rtlCol="0">
            <a:spAutoFit/>
          </a:bodyPr>
          <a:lstStyle/>
          <a:p>
            <a:r>
              <a:rPr lang="en-US" dirty="0"/>
              <a:t>C1 – General Commercial</a:t>
            </a:r>
          </a:p>
        </p:txBody>
      </p:sp>
      <p:sp>
        <p:nvSpPr>
          <p:cNvPr id="27" name="TextBox 26"/>
          <p:cNvSpPr txBox="1"/>
          <p:nvPr/>
        </p:nvSpPr>
        <p:spPr>
          <a:xfrm>
            <a:off x="4966514" y="6117436"/>
            <a:ext cx="2720340" cy="369332"/>
          </a:xfrm>
          <a:prstGeom prst="rect">
            <a:avLst/>
          </a:prstGeom>
          <a:noFill/>
        </p:spPr>
        <p:txBody>
          <a:bodyPr wrap="square" rtlCol="0">
            <a:spAutoFit/>
          </a:bodyPr>
          <a:lstStyle/>
          <a:p>
            <a:r>
              <a:rPr lang="en-US" dirty="0"/>
              <a:t>IS – Institutional Uses</a:t>
            </a:r>
          </a:p>
        </p:txBody>
      </p:sp>
      <p:sp>
        <p:nvSpPr>
          <p:cNvPr id="28" name="TextBox 27"/>
          <p:cNvSpPr txBox="1"/>
          <p:nvPr/>
        </p:nvSpPr>
        <p:spPr>
          <a:xfrm>
            <a:off x="9820346" y="6126934"/>
            <a:ext cx="1870369" cy="369332"/>
          </a:xfrm>
          <a:prstGeom prst="rect">
            <a:avLst/>
          </a:prstGeom>
          <a:noFill/>
        </p:spPr>
        <p:txBody>
          <a:bodyPr wrap="square" rtlCol="0">
            <a:spAutoFit/>
          </a:bodyPr>
          <a:lstStyle/>
          <a:p>
            <a:r>
              <a:rPr lang="en-US" dirty="0"/>
              <a:t>   R1 – Residential</a:t>
            </a:r>
          </a:p>
        </p:txBody>
      </p:sp>
    </p:spTree>
    <p:extLst>
      <p:ext uri="{BB962C8B-B14F-4D97-AF65-F5344CB8AC3E}">
        <p14:creationId xmlns:p14="http://schemas.microsoft.com/office/powerpoint/2010/main" val="35797031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8419" y="1182444"/>
            <a:ext cx="11681926" cy="3970318"/>
          </a:xfrm>
          <a:prstGeom prst="rect">
            <a:avLst/>
          </a:prstGeom>
        </p:spPr>
        <p:txBody>
          <a:bodyPr wrap="square">
            <a:spAutoFit/>
          </a:bodyPr>
          <a:lstStyle/>
          <a:p>
            <a:pPr marL="342900" marR="0" indent="-342900">
              <a:spcBef>
                <a:spcPts val="0"/>
              </a:spcBef>
              <a:spcAft>
                <a:spcPts val="0"/>
              </a:spcAft>
              <a:buAutoNum type="alphaUcPeriod" startAt="6"/>
            </a:pPr>
            <a:r>
              <a:rPr lang="en-US" b="1" u="sng" dirty="0">
                <a:latin typeface="Calibri" panose="020F0502020204030204" pitchFamily="34" charset="0"/>
                <a:ea typeface="Times New Roman" panose="02020603050405020304" pitchFamily="18" charset="0"/>
                <a:cs typeface="Arial" panose="020B0604020202020204" pitchFamily="34" charset="0"/>
              </a:rPr>
              <a:t>CO HOT SPOTS</a:t>
            </a:r>
            <a:r>
              <a:rPr lang="en-US" b="1" dirty="0">
                <a:latin typeface="Calibri" panose="020F0502020204030204" pitchFamily="34" charset="0"/>
                <a:ea typeface="Times New Roman" panose="02020603050405020304" pitchFamily="18" charset="0"/>
                <a:cs typeface="Arial" panose="020B0604020202020204" pitchFamily="34" charset="0"/>
              </a:rPr>
              <a:t>:  </a:t>
            </a:r>
            <a:r>
              <a:rPr lang="en-US" dirty="0">
                <a:latin typeface="Calibri" panose="020F0502020204030204" pitchFamily="34" charset="0"/>
                <a:ea typeface="Times New Roman" panose="02020603050405020304" pitchFamily="18" charset="0"/>
                <a:cs typeface="Arial" panose="020B0604020202020204" pitchFamily="34" charset="0"/>
              </a:rPr>
              <a:t>If there are serious traffic impacts at any affected intersection or area where buses congregate, and if the area is in an air quality non-attainment area for CO, demonstrate that CO hot spots will not be created as a result of the project.</a:t>
            </a:r>
          </a:p>
          <a:p>
            <a:pPr marR="0">
              <a:spcBef>
                <a:spcPts val="0"/>
              </a:spcBef>
              <a:spcAft>
                <a:spcPts val="0"/>
              </a:spcAft>
            </a:pPr>
            <a:endParaRPr lang="en-US" dirty="0">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Calibri" panose="020F0502020204030204" pitchFamily="34" charset="0"/>
              <a:buChar char="-"/>
            </a:pPr>
            <a:r>
              <a:rPr lang="en-US" dirty="0">
                <a:solidFill>
                  <a:schemeClr val="accent1">
                    <a:lumMod val="75000"/>
                  </a:schemeClr>
                </a:solidFill>
                <a:latin typeface="Calibri" panose="020F0502020204030204" pitchFamily="34" charset="0"/>
                <a:ea typeface="Times New Roman" panose="02020603050405020304" pitchFamily="18" charset="0"/>
                <a:cs typeface="Arial" panose="020B0604020202020204" pitchFamily="34" charset="0"/>
              </a:rPr>
              <a:t>The project is not located within an air quality non-attainment area for CO.</a:t>
            </a:r>
            <a:endParaRPr lang="en-US" dirty="0">
              <a:solidFill>
                <a:schemeClr val="accent1">
                  <a:lumMod val="75000"/>
                </a:schemeClr>
              </a:solidFill>
              <a:latin typeface="Times New Roman" panose="02020603050405020304" pitchFamily="18" charset="0"/>
              <a:ea typeface="Times New Roman" panose="02020603050405020304" pitchFamily="18" charset="0"/>
              <a:cs typeface="Arial" panose="020B0604020202020204" pitchFamily="34" charset="0"/>
            </a:endParaRPr>
          </a:p>
          <a:p>
            <a:pPr marL="228600" marR="0" indent="-228600">
              <a:spcBef>
                <a:spcPts val="0"/>
              </a:spcBef>
              <a:spcAft>
                <a:spcPts val="0"/>
              </a:spcAft>
            </a:pPr>
            <a:r>
              <a:rPr lang="en-US" dirty="0">
                <a:latin typeface="Calibri" panose="020F0502020204030204" pitchFamily="34" charset="0"/>
                <a:ea typeface="Times New Roman" panose="02020603050405020304" pitchFamily="18" charset="0"/>
                <a:cs typeface="Arial" panose="020B0604020202020204" pitchFamily="34" charset="0"/>
              </a:rPr>
              <a:t> </a:t>
            </a:r>
            <a:endParaRPr lang="en-US" dirty="0">
              <a:latin typeface="Times New Roman" panose="02020603050405020304" pitchFamily="18" charset="0"/>
              <a:ea typeface="Times New Roman" panose="02020603050405020304" pitchFamily="18" charset="0"/>
            </a:endParaRPr>
          </a:p>
          <a:p>
            <a:pPr marL="228600" marR="0" indent="-228600">
              <a:spcBef>
                <a:spcPts val="0"/>
              </a:spcBef>
              <a:spcAft>
                <a:spcPts val="0"/>
              </a:spcAft>
            </a:pPr>
            <a:r>
              <a:rPr lang="en-US" b="1" dirty="0">
                <a:latin typeface="Calibri" panose="020F0502020204030204" pitchFamily="34" charset="0"/>
                <a:ea typeface="Times New Roman" panose="02020603050405020304" pitchFamily="18" charset="0"/>
                <a:cs typeface="Arial" panose="020B0604020202020204" pitchFamily="34" charset="0"/>
              </a:rPr>
              <a:t>G.	</a:t>
            </a:r>
            <a:r>
              <a:rPr lang="en-US" b="1" u="sng" dirty="0">
                <a:latin typeface="Calibri" panose="020F0502020204030204" pitchFamily="34" charset="0"/>
                <a:ea typeface="Times New Roman" panose="02020603050405020304" pitchFamily="18" charset="0"/>
                <a:cs typeface="Arial" panose="020B0604020202020204" pitchFamily="34" charset="0"/>
              </a:rPr>
              <a:t>PM2.5 AND PM10 HOT SPOTS</a:t>
            </a:r>
            <a:r>
              <a:rPr lang="en-US" b="1" dirty="0">
                <a:latin typeface="Calibri" panose="020F0502020204030204" pitchFamily="34" charset="0"/>
                <a:ea typeface="Times New Roman" panose="02020603050405020304" pitchFamily="18" charset="0"/>
                <a:cs typeface="Arial" panose="020B0604020202020204" pitchFamily="34" charset="0"/>
              </a:rPr>
              <a:t>:  </a:t>
            </a:r>
            <a:r>
              <a:rPr lang="en-US" dirty="0">
                <a:latin typeface="Calibri" panose="020F0502020204030204" pitchFamily="34" charset="0"/>
                <a:ea typeface="Times New Roman" panose="02020603050405020304" pitchFamily="18" charset="0"/>
                <a:cs typeface="Arial" panose="020B0604020202020204" pitchFamily="34" charset="0"/>
              </a:rPr>
              <a:t>If there are serious traffic impacts at any affected intersection or area where buses congregate, and if the area is a nonattainment or maintenance area for any particulate matter (PM2.5 or PM10), then demonstrate that PM2.5 or PM10 “hot spots” will not result.  In nonattainment areas, interagency concurrence and documentation must be attached.  If the proposed project is not in a non-attainment or maintenance area for PM2.5 and PM10, then state this in the discussion. Refer to the non-attainment/maintenance area maps at the U.S. EPA website to determine if the project is located in an area that meets all National Ambient Air Quality Standards.  </a:t>
            </a:r>
            <a:endParaRPr lang="en-US" dirty="0">
              <a:latin typeface="Times New Roman" panose="02020603050405020304" pitchFamily="18" charset="0"/>
              <a:ea typeface="Times New Roman" panose="02020603050405020304" pitchFamily="18" charset="0"/>
            </a:endParaRPr>
          </a:p>
          <a:p>
            <a:pPr marL="228600" marR="0" indent="-228600">
              <a:spcBef>
                <a:spcPts val="0"/>
              </a:spcBef>
              <a:spcAft>
                <a:spcPts val="0"/>
              </a:spcAft>
            </a:pPr>
            <a:r>
              <a:rPr lang="en-US" dirty="0">
                <a:latin typeface="Calibri" panose="020F0502020204030204" pitchFamily="34" charset="0"/>
                <a:ea typeface="Times New Roman" panose="02020603050405020304" pitchFamily="18" charset="0"/>
                <a:cs typeface="Arial" panose="020B0604020202020204" pitchFamily="34" charset="0"/>
              </a:rPr>
              <a:t> </a:t>
            </a:r>
            <a:endParaRPr lang="en-US" dirty="0">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Calibri" panose="020F0502020204030204" pitchFamily="34" charset="0"/>
              <a:buChar char="-"/>
            </a:pPr>
            <a:r>
              <a:rPr lang="en-US" dirty="0">
                <a:solidFill>
                  <a:schemeClr val="accent1">
                    <a:lumMod val="75000"/>
                  </a:schemeClr>
                </a:solidFill>
                <a:latin typeface="Calibri" panose="020F0502020204030204" pitchFamily="34" charset="0"/>
                <a:ea typeface="Times New Roman" panose="02020603050405020304" pitchFamily="18" charset="0"/>
                <a:cs typeface="Arial" panose="020B0604020202020204" pitchFamily="34" charset="0"/>
              </a:rPr>
              <a:t>The project is not located within an air quality non-attainment area for CO.</a:t>
            </a:r>
            <a:endParaRPr lang="en-US" dirty="0">
              <a:solidFill>
                <a:schemeClr val="accent1">
                  <a:lumMod val="75000"/>
                </a:schemeClr>
              </a:solidFill>
              <a:effectLst/>
              <a:latin typeface="Times New Roman" panose="02020603050405020304" pitchFamily="18"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776175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3935" y="419879"/>
            <a:ext cx="11728579" cy="5016758"/>
          </a:xfrm>
          <a:prstGeom prst="rect">
            <a:avLst/>
          </a:prstGeom>
        </p:spPr>
        <p:txBody>
          <a:bodyPr wrap="square">
            <a:spAutoFit/>
          </a:bodyPr>
          <a:lstStyle/>
          <a:p>
            <a:pPr marL="228600" marR="0" indent="-228600">
              <a:spcBef>
                <a:spcPts val="0"/>
              </a:spcBef>
              <a:spcAft>
                <a:spcPts val="0"/>
              </a:spcAft>
            </a:pPr>
            <a:r>
              <a:rPr lang="en-US" sz="1600" b="1" dirty="0">
                <a:latin typeface="Calibri" panose="020F0502020204030204" pitchFamily="34" charset="0"/>
                <a:ea typeface="Times New Roman" panose="02020603050405020304" pitchFamily="18" charset="0"/>
                <a:cs typeface="Arial" panose="020B0604020202020204" pitchFamily="34" charset="0"/>
              </a:rPr>
              <a:t>H.	</a:t>
            </a:r>
            <a:r>
              <a:rPr lang="en-US" sz="1600" b="1" u="sng" dirty="0">
                <a:latin typeface="Calibri" panose="020F0502020204030204" pitchFamily="34" charset="0"/>
                <a:ea typeface="Times New Roman" panose="02020603050405020304" pitchFamily="18" charset="0"/>
                <a:cs typeface="Arial" panose="020B0604020202020204" pitchFamily="34" charset="0"/>
              </a:rPr>
              <a:t>HISTORIC RESOURCES</a:t>
            </a:r>
            <a:r>
              <a:rPr lang="en-US" sz="1600" b="1" dirty="0">
                <a:latin typeface="Calibri" panose="020F0502020204030204" pitchFamily="34" charset="0"/>
                <a:ea typeface="Times New Roman" panose="02020603050405020304" pitchFamily="18" charset="0"/>
                <a:cs typeface="Arial" panose="020B0604020202020204" pitchFamily="34" charset="0"/>
              </a:rPr>
              <a:t>:  </a:t>
            </a:r>
            <a:r>
              <a:rPr lang="en-US" sz="1600" dirty="0">
                <a:latin typeface="Calibri" panose="020F0502020204030204" pitchFamily="34" charset="0"/>
                <a:ea typeface="Times New Roman" panose="02020603050405020304" pitchFamily="18" charset="0"/>
                <a:cs typeface="Arial" panose="020B0604020202020204" pitchFamily="34" charset="0"/>
              </a:rPr>
              <a:t>Describe any cultural, historic, or archaeological resources located in the immediate vicinity of the proposed project and the impact of the project on the resources.  Show these resources on a map.  FTA initiates all consultations per Section 106 of the National Historic Preservation Act (NHPA).  FTA also makes a determination of “No Effect/No Historic Properties” or “No Historic Properties Affected,” if no historic resources or potential to affect resources exists.  FTA requests concurrence for this determination from the appropriate State Historic Preservation Office (SHPO) or Tribal Historic Preservation Office (THPO).  SHPO/THPO concurrence </a:t>
            </a:r>
            <a:r>
              <a:rPr lang="en-US" sz="1600" u="sng" dirty="0">
                <a:latin typeface="Calibri" panose="020F0502020204030204" pitchFamily="34" charset="0"/>
                <a:ea typeface="Times New Roman" panose="02020603050405020304" pitchFamily="18" charset="0"/>
                <a:cs typeface="Arial" panose="020B0604020202020204" pitchFamily="34" charset="0"/>
              </a:rPr>
              <a:t>must</a:t>
            </a:r>
            <a:r>
              <a:rPr lang="en-US" sz="1600" dirty="0">
                <a:latin typeface="Calibri" panose="020F0502020204030204" pitchFamily="34" charset="0"/>
                <a:ea typeface="Times New Roman" panose="02020603050405020304" pitchFamily="18" charset="0"/>
                <a:cs typeface="Arial" panose="020B0604020202020204" pitchFamily="34" charset="0"/>
              </a:rPr>
              <a:t> be included as an attachment before NEPA approval.  If an “Adverse Effect” determination is made as a result of the proposed project, rather than a “No Effect/No Historic Properties” or “No Historic Properties Affected” determination, then FTA may determine a new NEPA class of action to evaluate alternatives or mitigation measures to deter these adverse effects.  If the project has potential effects to NRHP-eligible or listed projects, the Section 106 process must be followed.  Refer to the ACHP website for more information.  Projects involving modifications to historic buildings or structures should comply with the </a:t>
            </a:r>
            <a:r>
              <a:rPr lang="en-US" sz="1600" i="1" dirty="0">
                <a:latin typeface="Calibri" panose="020F0502020204030204" pitchFamily="34" charset="0"/>
                <a:ea typeface="Times New Roman" panose="02020603050405020304" pitchFamily="18" charset="0"/>
                <a:cs typeface="Arial" panose="020B0604020202020204" pitchFamily="34" charset="0"/>
              </a:rPr>
              <a:t>Secretary of the Interior Standards for the Rehabilitation of Historic Structures</a:t>
            </a:r>
            <a:r>
              <a:rPr lang="en-US" sz="1600" dirty="0">
                <a:latin typeface="Calibri" panose="020F0502020204030204" pitchFamily="34" charset="0"/>
                <a:ea typeface="Times New Roman" panose="02020603050405020304" pitchFamily="18" charset="0"/>
                <a:cs typeface="Arial" panose="020B0604020202020204" pitchFamily="34" charset="0"/>
              </a:rPr>
              <a:t>, which is available from the SHPO/THPO and the National Park Service.</a:t>
            </a:r>
            <a:endParaRPr lang="en-US" sz="1600" dirty="0">
              <a:latin typeface="Times New Roman" panose="02020603050405020304" pitchFamily="18" charset="0"/>
              <a:ea typeface="Times New Roman" panose="02020603050405020304" pitchFamily="18" charset="0"/>
            </a:endParaRPr>
          </a:p>
          <a:p>
            <a:pPr marL="228600" marR="0" indent="-228600">
              <a:spcBef>
                <a:spcPts val="0"/>
              </a:spcBef>
              <a:spcAft>
                <a:spcPts val="0"/>
              </a:spcAft>
            </a:pPr>
            <a:r>
              <a:rPr lang="en-US" sz="1600" dirty="0">
                <a:latin typeface="Calibri" panose="020F0502020204030204" pitchFamily="34" charset="0"/>
                <a:ea typeface="Times New Roman" panose="02020603050405020304" pitchFamily="18" charset="0"/>
                <a:cs typeface="Arial" panose="020B0604020202020204" pitchFamily="34" charset="0"/>
              </a:rPr>
              <a:t> </a:t>
            </a:r>
            <a:endParaRPr lang="en-US" sz="1600" dirty="0">
              <a:latin typeface="Times New Roman" panose="02020603050405020304" pitchFamily="18" charset="0"/>
              <a:ea typeface="Times New Roman" panose="02020603050405020304" pitchFamily="18" charset="0"/>
              <a:cs typeface="Arial" panose="020B0604020202020204" pitchFamily="34" charset="0"/>
            </a:endParaRPr>
          </a:p>
          <a:p>
            <a:pPr marL="342900" indent="-342900">
              <a:buFont typeface="Calibri" panose="020F0502020204030204" pitchFamily="34" charset="0"/>
              <a:buChar char="-"/>
            </a:pPr>
            <a:r>
              <a:rPr lang="en-US" sz="1600" dirty="0">
                <a:solidFill>
                  <a:schemeClr val="accent1">
                    <a:lumMod val="75000"/>
                  </a:schemeClr>
                </a:solidFill>
                <a:latin typeface="Calibri" panose="020F0502020204030204" pitchFamily="34" charset="0"/>
                <a:ea typeface="Times New Roman" panose="02020603050405020304" pitchFamily="18" charset="0"/>
                <a:cs typeface="Arial" panose="020B0604020202020204" pitchFamily="34" charset="0"/>
              </a:rPr>
              <a:t>The Main Area Effect (MAE) is illustrated on </a:t>
            </a:r>
            <a:r>
              <a:rPr lang="en-US" sz="1600" b="1" dirty="0">
                <a:solidFill>
                  <a:schemeClr val="accent1">
                    <a:lumMod val="75000"/>
                  </a:schemeClr>
                </a:solidFill>
                <a:latin typeface="Calibri" panose="020F0502020204030204" pitchFamily="34" charset="0"/>
                <a:ea typeface="Times New Roman" panose="02020603050405020304" pitchFamily="18" charset="0"/>
                <a:cs typeface="Arial" panose="020B0604020202020204" pitchFamily="34" charset="0"/>
              </a:rPr>
              <a:t>FIGURE H1</a:t>
            </a:r>
            <a:r>
              <a:rPr lang="en-US" sz="1600" dirty="0">
                <a:solidFill>
                  <a:schemeClr val="accent1">
                    <a:lumMod val="75000"/>
                  </a:schemeClr>
                </a:solidFill>
                <a:latin typeface="Calibri" panose="020F0502020204030204" pitchFamily="34" charset="0"/>
                <a:ea typeface="Times New Roman" panose="02020603050405020304" pitchFamily="18" charset="0"/>
                <a:cs typeface="Arial" panose="020B0604020202020204" pitchFamily="34" charset="0"/>
              </a:rPr>
              <a:t>. </a:t>
            </a:r>
          </a:p>
          <a:p>
            <a:endParaRPr lang="en-US" sz="1600" dirty="0">
              <a:solidFill>
                <a:schemeClr val="accent1">
                  <a:lumMod val="75000"/>
                </a:schemeClr>
              </a:solidFill>
              <a:latin typeface="Calibri" panose="020F0502020204030204" pitchFamily="34" charset="0"/>
              <a:ea typeface="Times New Roman" panose="02020603050405020304" pitchFamily="18" charset="0"/>
              <a:cs typeface="Arial" panose="020B0604020202020204" pitchFamily="34" charset="0"/>
            </a:endParaRPr>
          </a:p>
          <a:p>
            <a:pPr marL="342900" indent="-342900">
              <a:buFont typeface="Calibri" panose="020F0502020204030204" pitchFamily="34" charset="0"/>
              <a:buChar char="-"/>
            </a:pPr>
            <a:r>
              <a:rPr lang="en-US" sz="1600" dirty="0">
                <a:solidFill>
                  <a:schemeClr val="accent1">
                    <a:lumMod val="75000"/>
                  </a:schemeClr>
                </a:solidFill>
                <a:latin typeface="Calibri" panose="020F0502020204030204" pitchFamily="34" charset="0"/>
                <a:ea typeface="Times New Roman" panose="02020603050405020304" pitchFamily="18" charset="0"/>
                <a:cs typeface="Arial" panose="020B0604020202020204" pitchFamily="34" charset="0"/>
              </a:rPr>
              <a:t>There are not any cultural, historic, or archaeological resources located within the immediate vicinity of the proposed project.  A ½ mile radius from the project area was evaluated. Though the project has </a:t>
            </a:r>
            <a:r>
              <a:rPr lang="en-US" sz="1600" i="1" dirty="0">
                <a:solidFill>
                  <a:schemeClr val="accent1">
                    <a:lumMod val="75000"/>
                  </a:schemeClr>
                </a:solidFill>
                <a:latin typeface="Calibri" panose="020F0502020204030204" pitchFamily="34" charset="0"/>
                <a:ea typeface="Times New Roman" panose="02020603050405020304" pitchFamily="18" charset="0"/>
                <a:cs typeface="Arial" panose="020B0604020202020204" pitchFamily="34" charset="0"/>
              </a:rPr>
              <a:t>no potential to cause effects </a:t>
            </a:r>
            <a:r>
              <a:rPr lang="en-US" sz="1600" dirty="0">
                <a:solidFill>
                  <a:schemeClr val="accent1">
                    <a:lumMod val="75000"/>
                  </a:schemeClr>
                </a:solidFill>
                <a:latin typeface="Calibri" panose="020F0502020204030204" pitchFamily="34" charset="0"/>
                <a:ea typeface="Times New Roman" panose="02020603050405020304" pitchFamily="18" charset="0"/>
                <a:cs typeface="Arial" panose="020B0604020202020204" pitchFamily="34" charset="0"/>
              </a:rPr>
              <a:t>on historic properties</a:t>
            </a:r>
            <a:r>
              <a:rPr lang="en-US" sz="1600" i="1" dirty="0">
                <a:solidFill>
                  <a:schemeClr val="accent1">
                    <a:lumMod val="75000"/>
                  </a:schemeClr>
                </a:solidFill>
                <a:latin typeface="Calibri" panose="020F0502020204030204" pitchFamily="34" charset="0"/>
                <a:ea typeface="Times New Roman" panose="02020603050405020304" pitchFamily="18" charset="0"/>
                <a:cs typeface="Arial" panose="020B0604020202020204" pitchFamily="34" charset="0"/>
              </a:rPr>
              <a:t> per </a:t>
            </a:r>
            <a:r>
              <a:rPr lang="en-US" sz="1600" dirty="0">
                <a:solidFill>
                  <a:schemeClr val="accent1">
                    <a:lumMod val="75000"/>
                  </a:schemeClr>
                </a:solidFill>
              </a:rPr>
              <a:t>36 C.F.R. § 800.3, the APE, </a:t>
            </a:r>
            <a:r>
              <a:rPr lang="en-US" sz="1600" dirty="0">
                <a:solidFill>
                  <a:schemeClr val="accent1">
                    <a:lumMod val="75000"/>
                  </a:schemeClr>
                </a:solidFill>
                <a:latin typeface="Calibri" panose="020F0502020204030204" pitchFamily="34" charset="0"/>
                <a:cs typeface="Arial" panose="020B0604020202020204" pitchFamily="34" charset="0"/>
              </a:rPr>
              <a:t>t</a:t>
            </a:r>
            <a:r>
              <a:rPr lang="en-US" sz="1600" dirty="0">
                <a:solidFill>
                  <a:schemeClr val="accent1">
                    <a:lumMod val="75000"/>
                  </a:schemeClr>
                </a:solidFill>
                <a:latin typeface="Calibri" panose="020F0502020204030204" pitchFamily="34" charset="0"/>
                <a:ea typeface="Times New Roman" panose="02020603050405020304" pitchFamily="18" charset="0"/>
                <a:cs typeface="Arial" panose="020B0604020202020204" pitchFamily="34" charset="0"/>
              </a:rPr>
              <a:t>here is no Potential Area of Effect (PAE) recognized in this project, the area reviewed is represented in </a:t>
            </a:r>
            <a:r>
              <a:rPr lang="en-US" sz="1600" b="1" dirty="0">
                <a:solidFill>
                  <a:schemeClr val="accent1">
                    <a:lumMod val="75000"/>
                  </a:schemeClr>
                </a:solidFill>
                <a:latin typeface="Calibri" panose="020F0502020204030204" pitchFamily="34" charset="0"/>
                <a:ea typeface="Times New Roman" panose="02020603050405020304" pitchFamily="18" charset="0"/>
                <a:cs typeface="Arial" panose="020B0604020202020204" pitchFamily="34" charset="0"/>
              </a:rPr>
              <a:t>FIGURE H2</a:t>
            </a:r>
            <a:r>
              <a:rPr lang="en-US" sz="1600" dirty="0">
                <a:solidFill>
                  <a:schemeClr val="accent1">
                    <a:lumMod val="75000"/>
                  </a:schemeClr>
                </a:solidFill>
                <a:latin typeface="Calibri" panose="020F0502020204030204" pitchFamily="34" charset="0"/>
                <a:ea typeface="Times New Roman" panose="02020603050405020304" pitchFamily="18" charset="0"/>
                <a:cs typeface="Arial" panose="020B0604020202020204" pitchFamily="34" charset="0"/>
              </a:rPr>
              <a:t>.</a:t>
            </a:r>
            <a:endParaRPr lang="en-US" sz="1600" dirty="0">
              <a:solidFill>
                <a:schemeClr val="accent1">
                  <a:lumMod val="75000"/>
                </a:schemeClr>
              </a:solidFill>
              <a:latin typeface="Times New Roman" panose="02020603050405020304" pitchFamily="18" charset="0"/>
              <a:ea typeface="Times New Roman" panose="02020603050405020304" pitchFamily="18" charset="0"/>
              <a:cs typeface="Arial" panose="020B0604020202020204" pitchFamily="34" charset="0"/>
            </a:endParaRPr>
          </a:p>
          <a:p>
            <a:pPr marL="342900" marR="0" lvl="0" indent="-342900">
              <a:spcBef>
                <a:spcPts val="0"/>
              </a:spcBef>
              <a:spcAft>
                <a:spcPts val="0"/>
              </a:spcAft>
              <a:buFont typeface="Calibri" panose="020F0502020204030204" pitchFamily="34" charset="0"/>
              <a:buChar char="-"/>
            </a:pPr>
            <a:endParaRPr lang="en-US" sz="1600" dirty="0">
              <a:solidFill>
                <a:schemeClr val="accent1">
                  <a:lumMod val="75000"/>
                </a:schemeClr>
              </a:solidFill>
              <a:latin typeface="Times New Roman" panose="02020603050405020304" pitchFamily="18" charset="0"/>
              <a:ea typeface="Times New Roman" panose="02020603050405020304" pitchFamily="18" charset="0"/>
              <a:cs typeface="Arial" panose="020B0604020202020204" pitchFamily="34" charset="0"/>
            </a:endParaRPr>
          </a:p>
          <a:p>
            <a:pPr marL="342900" marR="0" lvl="0" indent="-342900">
              <a:spcBef>
                <a:spcPts val="0"/>
              </a:spcBef>
              <a:spcAft>
                <a:spcPts val="0"/>
              </a:spcAft>
              <a:buFont typeface="Calibri" panose="020F0502020204030204" pitchFamily="34" charset="0"/>
              <a:buChar char="-"/>
            </a:pPr>
            <a:r>
              <a:rPr lang="en-US" sz="1600" dirty="0">
                <a:solidFill>
                  <a:schemeClr val="accent1">
                    <a:lumMod val="75000"/>
                  </a:schemeClr>
                </a:solidFill>
                <a:latin typeface="Calibri" panose="020F0502020204030204" pitchFamily="34" charset="0"/>
                <a:ea typeface="Times New Roman" panose="02020603050405020304" pitchFamily="18" charset="0"/>
                <a:cs typeface="Arial" panose="020B0604020202020204" pitchFamily="34" charset="0"/>
              </a:rPr>
              <a:t>Properties located within this project’s MAE:</a:t>
            </a:r>
            <a:endParaRPr lang="en-US" sz="1600" dirty="0">
              <a:solidFill>
                <a:schemeClr val="accent1">
                  <a:lumMod val="75000"/>
                </a:schemeClr>
              </a:solidFill>
              <a:latin typeface="Times New Roman" panose="02020603050405020304" pitchFamily="18" charset="0"/>
              <a:ea typeface="Times New Roman" panose="02020603050405020304" pitchFamily="18" charset="0"/>
              <a:cs typeface="Arial" panose="020B0604020202020204" pitchFamily="34" charset="0"/>
            </a:endParaRPr>
          </a:p>
          <a:p>
            <a:pPr marL="742950" marR="0" lvl="1" indent="-285750">
              <a:spcBef>
                <a:spcPts val="0"/>
              </a:spcBef>
              <a:spcAft>
                <a:spcPts val="0"/>
              </a:spcAft>
              <a:buFont typeface="Courier New" panose="02070309020205020404" pitchFamily="49" charset="0"/>
              <a:buChar char="o"/>
            </a:pPr>
            <a:r>
              <a:rPr lang="en-US" sz="1600" dirty="0">
                <a:solidFill>
                  <a:schemeClr val="accent1">
                    <a:lumMod val="75000"/>
                  </a:schemeClr>
                </a:solidFill>
                <a:latin typeface="Calibri" panose="020F0502020204030204" pitchFamily="34" charset="0"/>
                <a:ea typeface="Times New Roman" panose="02020603050405020304" pitchFamily="18" charset="0"/>
                <a:cs typeface="Arial" panose="020B0604020202020204" pitchFamily="34" charset="0"/>
              </a:rPr>
              <a:t>919 Millbrook Lane – Traffic Department – Built 1968, Not a historic building</a:t>
            </a:r>
            <a:endParaRPr lang="en-US" sz="1600" dirty="0">
              <a:solidFill>
                <a:schemeClr val="accent1">
                  <a:lumMod val="75000"/>
                </a:schemeClr>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909954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3087" t="24762" r="17576" b="16598"/>
          <a:stretch/>
        </p:blipFill>
        <p:spPr>
          <a:xfrm>
            <a:off x="460255" y="631643"/>
            <a:ext cx="11230461" cy="5342527"/>
          </a:xfrm>
          <a:prstGeom prst="rect">
            <a:avLst/>
          </a:prstGeom>
        </p:spPr>
      </p:pic>
      <p:sp>
        <p:nvSpPr>
          <p:cNvPr id="7" name="Freeform 6"/>
          <p:cNvSpPr/>
          <p:nvPr/>
        </p:nvSpPr>
        <p:spPr>
          <a:xfrm>
            <a:off x="5929008" y="2567940"/>
            <a:ext cx="4061460" cy="2552700"/>
          </a:xfrm>
          <a:custGeom>
            <a:avLst/>
            <a:gdLst>
              <a:gd name="connsiteX0" fmla="*/ 4061460 w 4061460"/>
              <a:gd name="connsiteY0" fmla="*/ 2506980 h 2552700"/>
              <a:gd name="connsiteX1" fmla="*/ 3947160 w 4061460"/>
              <a:gd name="connsiteY1" fmla="*/ 2125980 h 2552700"/>
              <a:gd name="connsiteX2" fmla="*/ 3733800 w 4061460"/>
              <a:gd name="connsiteY2" fmla="*/ 1859280 h 2552700"/>
              <a:gd name="connsiteX3" fmla="*/ 3162300 w 4061460"/>
              <a:gd name="connsiteY3" fmla="*/ 1699260 h 2552700"/>
              <a:gd name="connsiteX4" fmla="*/ 2804160 w 4061460"/>
              <a:gd name="connsiteY4" fmla="*/ 1623060 h 2552700"/>
              <a:gd name="connsiteX5" fmla="*/ 2529840 w 4061460"/>
              <a:gd name="connsiteY5" fmla="*/ 1501140 h 2552700"/>
              <a:gd name="connsiteX6" fmla="*/ 2209800 w 4061460"/>
              <a:gd name="connsiteY6" fmla="*/ 1226820 h 2552700"/>
              <a:gd name="connsiteX7" fmla="*/ 2011680 w 4061460"/>
              <a:gd name="connsiteY7" fmla="*/ 982980 h 2552700"/>
              <a:gd name="connsiteX8" fmla="*/ 1882140 w 4061460"/>
              <a:gd name="connsiteY8" fmla="*/ 594360 h 2552700"/>
              <a:gd name="connsiteX9" fmla="*/ 1821180 w 4061460"/>
              <a:gd name="connsiteY9" fmla="*/ 342900 h 2552700"/>
              <a:gd name="connsiteX10" fmla="*/ 1821180 w 4061460"/>
              <a:gd name="connsiteY10" fmla="*/ 83820 h 2552700"/>
              <a:gd name="connsiteX11" fmla="*/ 1691640 w 4061460"/>
              <a:gd name="connsiteY11" fmla="*/ 0 h 2552700"/>
              <a:gd name="connsiteX12" fmla="*/ 419100 w 4061460"/>
              <a:gd name="connsiteY12" fmla="*/ 0 h 2552700"/>
              <a:gd name="connsiteX13" fmla="*/ 274320 w 4061460"/>
              <a:gd name="connsiteY13" fmla="*/ 137160 h 2552700"/>
              <a:gd name="connsiteX14" fmla="*/ 175260 w 4061460"/>
              <a:gd name="connsiteY14" fmla="*/ 182880 h 2552700"/>
              <a:gd name="connsiteX15" fmla="*/ 38100 w 4061460"/>
              <a:gd name="connsiteY15" fmla="*/ 205740 h 2552700"/>
              <a:gd name="connsiteX16" fmla="*/ 0 w 4061460"/>
              <a:gd name="connsiteY16" fmla="*/ 2552700 h 2552700"/>
              <a:gd name="connsiteX17" fmla="*/ 4061460 w 4061460"/>
              <a:gd name="connsiteY17" fmla="*/ 2506980 h 255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061460" h="2552700">
                <a:moveTo>
                  <a:pt x="4061460" y="2506980"/>
                </a:moveTo>
                <a:lnTo>
                  <a:pt x="3947160" y="2125980"/>
                </a:lnTo>
                <a:lnTo>
                  <a:pt x="3733800" y="1859280"/>
                </a:lnTo>
                <a:lnTo>
                  <a:pt x="3162300" y="1699260"/>
                </a:lnTo>
                <a:lnTo>
                  <a:pt x="2804160" y="1623060"/>
                </a:lnTo>
                <a:lnTo>
                  <a:pt x="2529840" y="1501140"/>
                </a:lnTo>
                <a:lnTo>
                  <a:pt x="2209800" y="1226820"/>
                </a:lnTo>
                <a:lnTo>
                  <a:pt x="2011680" y="982980"/>
                </a:lnTo>
                <a:lnTo>
                  <a:pt x="1882140" y="594360"/>
                </a:lnTo>
                <a:lnTo>
                  <a:pt x="1821180" y="342900"/>
                </a:lnTo>
                <a:lnTo>
                  <a:pt x="1821180" y="83820"/>
                </a:lnTo>
                <a:lnTo>
                  <a:pt x="1691640" y="0"/>
                </a:lnTo>
                <a:lnTo>
                  <a:pt x="419100" y="0"/>
                </a:lnTo>
                <a:lnTo>
                  <a:pt x="274320" y="137160"/>
                </a:lnTo>
                <a:lnTo>
                  <a:pt x="175260" y="182880"/>
                </a:lnTo>
                <a:lnTo>
                  <a:pt x="38100" y="205740"/>
                </a:lnTo>
                <a:lnTo>
                  <a:pt x="0" y="2552700"/>
                </a:lnTo>
                <a:lnTo>
                  <a:pt x="4061460" y="2506980"/>
                </a:lnTo>
                <a:close/>
              </a:path>
            </a:pathLst>
          </a:custGeom>
          <a:solidFill>
            <a:schemeClr val="accent1">
              <a:alpha val="40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4046868" y="2415176"/>
            <a:ext cx="1882140" cy="1775460"/>
          </a:xfrm>
          <a:custGeom>
            <a:avLst/>
            <a:gdLst>
              <a:gd name="connsiteX0" fmla="*/ 22860 w 1882140"/>
              <a:gd name="connsiteY0" fmla="*/ 7620 h 1775460"/>
              <a:gd name="connsiteX1" fmla="*/ 1516380 w 1882140"/>
              <a:gd name="connsiteY1" fmla="*/ 0 h 1775460"/>
              <a:gd name="connsiteX2" fmla="*/ 1531620 w 1882140"/>
              <a:gd name="connsiteY2" fmla="*/ 129540 h 1775460"/>
              <a:gd name="connsiteX3" fmla="*/ 1592580 w 1882140"/>
              <a:gd name="connsiteY3" fmla="*/ 236220 h 1775460"/>
              <a:gd name="connsiteX4" fmla="*/ 1668780 w 1882140"/>
              <a:gd name="connsiteY4" fmla="*/ 281940 h 1775460"/>
              <a:gd name="connsiteX5" fmla="*/ 1722120 w 1882140"/>
              <a:gd name="connsiteY5" fmla="*/ 327660 h 1775460"/>
              <a:gd name="connsiteX6" fmla="*/ 1798320 w 1882140"/>
              <a:gd name="connsiteY6" fmla="*/ 350520 h 1775460"/>
              <a:gd name="connsiteX7" fmla="*/ 1866900 w 1882140"/>
              <a:gd name="connsiteY7" fmla="*/ 350520 h 1775460"/>
              <a:gd name="connsiteX8" fmla="*/ 1882140 w 1882140"/>
              <a:gd name="connsiteY8" fmla="*/ 1775460 h 1775460"/>
              <a:gd name="connsiteX9" fmla="*/ 0 w 1882140"/>
              <a:gd name="connsiteY9" fmla="*/ 1775460 h 1775460"/>
              <a:gd name="connsiteX10" fmla="*/ 22860 w 1882140"/>
              <a:gd name="connsiteY10" fmla="*/ 7620 h 177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82140" h="1775460">
                <a:moveTo>
                  <a:pt x="22860" y="7620"/>
                </a:moveTo>
                <a:lnTo>
                  <a:pt x="1516380" y="0"/>
                </a:lnTo>
                <a:lnTo>
                  <a:pt x="1531620" y="129540"/>
                </a:lnTo>
                <a:lnTo>
                  <a:pt x="1592580" y="236220"/>
                </a:lnTo>
                <a:lnTo>
                  <a:pt x="1668780" y="281940"/>
                </a:lnTo>
                <a:lnTo>
                  <a:pt x="1722120" y="327660"/>
                </a:lnTo>
                <a:lnTo>
                  <a:pt x="1798320" y="350520"/>
                </a:lnTo>
                <a:lnTo>
                  <a:pt x="1866900" y="350520"/>
                </a:lnTo>
                <a:lnTo>
                  <a:pt x="1882140" y="1775460"/>
                </a:lnTo>
                <a:lnTo>
                  <a:pt x="0" y="1775460"/>
                </a:lnTo>
                <a:lnTo>
                  <a:pt x="22860" y="7620"/>
                </a:lnTo>
                <a:close/>
              </a:path>
            </a:pathLst>
          </a:custGeom>
          <a:solidFill>
            <a:schemeClr val="accent1">
              <a:alpha val="40000"/>
            </a:schemeClr>
          </a:solid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5686424" y="3061361"/>
            <a:ext cx="1093938" cy="777394"/>
          </a:xfrm>
          <a:prstGeom prst="rect">
            <a:avLst/>
          </a:prstGeom>
          <a:solidFill>
            <a:schemeClr val="accent1">
              <a:alpha val="67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825310" y="3061361"/>
            <a:ext cx="953445" cy="738664"/>
          </a:xfrm>
          <a:prstGeom prst="rect">
            <a:avLst/>
          </a:prstGeom>
          <a:noFill/>
        </p:spPr>
        <p:txBody>
          <a:bodyPr wrap="square" rtlCol="0">
            <a:spAutoFit/>
          </a:bodyPr>
          <a:lstStyle/>
          <a:p>
            <a:pPr algn="ctr"/>
            <a:r>
              <a:rPr lang="en-US" sz="1400" dirty="0"/>
              <a:t>Phase 1</a:t>
            </a:r>
          </a:p>
          <a:p>
            <a:pPr algn="ctr"/>
            <a:r>
              <a:rPr lang="en-US" sz="1400" dirty="0"/>
              <a:t>22’ Bus Storage</a:t>
            </a:r>
          </a:p>
        </p:txBody>
      </p:sp>
      <p:sp>
        <p:nvSpPr>
          <p:cNvPr id="24" name="TextBox 23"/>
          <p:cNvSpPr txBox="1"/>
          <p:nvPr/>
        </p:nvSpPr>
        <p:spPr>
          <a:xfrm>
            <a:off x="460255" y="262310"/>
            <a:ext cx="7143035" cy="369332"/>
          </a:xfrm>
          <a:prstGeom prst="rect">
            <a:avLst/>
          </a:prstGeom>
          <a:noFill/>
        </p:spPr>
        <p:txBody>
          <a:bodyPr wrap="square" rtlCol="0">
            <a:spAutoFit/>
          </a:bodyPr>
          <a:lstStyle/>
          <a:p>
            <a:r>
              <a:rPr lang="en-US" b="1" dirty="0"/>
              <a:t>FIGURE H1</a:t>
            </a:r>
            <a:r>
              <a:rPr lang="en-US" dirty="0"/>
              <a:t>: Mapping Main Area of Effect – Updated Aug. 2023</a:t>
            </a:r>
          </a:p>
        </p:txBody>
      </p:sp>
      <p:sp>
        <p:nvSpPr>
          <p:cNvPr id="8" name="Rectangle 7">
            <a:extLst>
              <a:ext uri="{FF2B5EF4-FFF2-40B4-BE49-F238E27FC236}">
                <a16:creationId xmlns:a16="http://schemas.microsoft.com/office/drawing/2014/main" id="{2F02C8FA-3EB8-46CC-A0BB-3507C5E50641}"/>
              </a:ext>
            </a:extLst>
          </p:cNvPr>
          <p:cNvSpPr/>
          <p:nvPr/>
        </p:nvSpPr>
        <p:spPr>
          <a:xfrm>
            <a:off x="7153387" y="2760453"/>
            <a:ext cx="506870" cy="999299"/>
          </a:xfrm>
          <a:prstGeom prst="rect">
            <a:avLst/>
          </a:prstGeom>
          <a:solidFill>
            <a:srgbClr val="FFC000"/>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D4119D82-E5A9-4C14-902D-F37C0A42BB1F}"/>
              </a:ext>
            </a:extLst>
          </p:cNvPr>
          <p:cNvSpPr txBox="1"/>
          <p:nvPr/>
        </p:nvSpPr>
        <p:spPr>
          <a:xfrm>
            <a:off x="7052955" y="2917219"/>
            <a:ext cx="707733" cy="400110"/>
          </a:xfrm>
          <a:prstGeom prst="rect">
            <a:avLst/>
          </a:prstGeom>
          <a:noFill/>
        </p:spPr>
        <p:txBody>
          <a:bodyPr wrap="square" rtlCol="0">
            <a:spAutoFit/>
          </a:bodyPr>
          <a:lstStyle/>
          <a:p>
            <a:pPr algn="ctr"/>
            <a:r>
              <a:rPr lang="en-US" sz="1000" dirty="0"/>
              <a:t>Phase 3 35’ buses </a:t>
            </a:r>
          </a:p>
        </p:txBody>
      </p:sp>
      <p:sp>
        <p:nvSpPr>
          <p:cNvPr id="5" name="Rectangle 4">
            <a:extLst>
              <a:ext uri="{FF2B5EF4-FFF2-40B4-BE49-F238E27FC236}">
                <a16:creationId xmlns:a16="http://schemas.microsoft.com/office/drawing/2014/main" id="{2C8273D8-D941-4A87-93CA-A7517324BA09}"/>
              </a:ext>
            </a:extLst>
          </p:cNvPr>
          <p:cNvSpPr/>
          <p:nvPr/>
        </p:nvSpPr>
        <p:spPr>
          <a:xfrm>
            <a:off x="7153387" y="3759752"/>
            <a:ext cx="506870" cy="4308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325EDE2D-9F88-451A-ADA0-47BA98704B45}"/>
              </a:ext>
            </a:extLst>
          </p:cNvPr>
          <p:cNvSpPr txBox="1"/>
          <p:nvPr/>
        </p:nvSpPr>
        <p:spPr>
          <a:xfrm>
            <a:off x="7153387" y="3818645"/>
            <a:ext cx="506870" cy="338554"/>
          </a:xfrm>
          <a:prstGeom prst="rect">
            <a:avLst/>
          </a:prstGeom>
          <a:noFill/>
        </p:spPr>
        <p:txBody>
          <a:bodyPr wrap="square" rtlCol="0">
            <a:spAutoFit/>
          </a:bodyPr>
          <a:lstStyle/>
          <a:p>
            <a:r>
              <a:rPr lang="en-US" sz="800" dirty="0"/>
              <a:t>Phase 2</a:t>
            </a:r>
          </a:p>
          <a:p>
            <a:r>
              <a:rPr lang="en-US" sz="800" dirty="0" err="1"/>
              <a:t>Maint</a:t>
            </a:r>
            <a:r>
              <a:rPr lang="en-US" sz="800" dirty="0"/>
              <a:t>.</a:t>
            </a:r>
          </a:p>
        </p:txBody>
      </p:sp>
    </p:spTree>
    <p:extLst>
      <p:ext uri="{BB962C8B-B14F-4D97-AF65-F5344CB8AC3E}">
        <p14:creationId xmlns:p14="http://schemas.microsoft.com/office/powerpoint/2010/main" val="37161941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31328" t="15555" r="17188" b="10556"/>
          <a:stretch/>
        </p:blipFill>
        <p:spPr>
          <a:xfrm>
            <a:off x="457200" y="303919"/>
            <a:ext cx="7696200" cy="6220706"/>
          </a:xfrm>
          <a:prstGeom prst="rect">
            <a:avLst/>
          </a:prstGeom>
        </p:spPr>
      </p:pic>
      <p:sp>
        <p:nvSpPr>
          <p:cNvPr id="5" name="Oval 4"/>
          <p:cNvSpPr/>
          <p:nvPr/>
        </p:nvSpPr>
        <p:spPr>
          <a:xfrm>
            <a:off x="1038225" y="628651"/>
            <a:ext cx="5905500" cy="5772150"/>
          </a:xfrm>
          <a:prstGeom prst="ellipse">
            <a:avLst/>
          </a:pr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6-Point Star 5"/>
          <p:cNvSpPr/>
          <p:nvPr/>
        </p:nvSpPr>
        <p:spPr>
          <a:xfrm>
            <a:off x="3790949" y="3338510"/>
            <a:ext cx="266700" cy="304800"/>
          </a:xfrm>
          <a:prstGeom prst="star6">
            <a:avLst/>
          </a:prstGeom>
          <a:solidFill>
            <a:srgbClr val="FF0000"/>
          </a:solid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57200" y="0"/>
            <a:ext cx="4778495" cy="369332"/>
          </a:xfrm>
          <a:prstGeom prst="rect">
            <a:avLst/>
          </a:prstGeom>
          <a:noFill/>
        </p:spPr>
        <p:txBody>
          <a:bodyPr wrap="square" rtlCol="0">
            <a:spAutoFit/>
          </a:bodyPr>
          <a:lstStyle/>
          <a:p>
            <a:r>
              <a:rPr lang="en-US" b="1" dirty="0"/>
              <a:t>FIGURE H2</a:t>
            </a:r>
            <a:r>
              <a:rPr lang="en-US" dirty="0"/>
              <a:t>: Potential Area of Effect (analysis)</a:t>
            </a:r>
          </a:p>
        </p:txBody>
      </p:sp>
    </p:spTree>
    <p:extLst>
      <p:ext uri="{BB962C8B-B14F-4D97-AF65-F5344CB8AC3E}">
        <p14:creationId xmlns:p14="http://schemas.microsoft.com/office/powerpoint/2010/main" val="10322480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8580" y="430927"/>
            <a:ext cx="11653934" cy="5047536"/>
          </a:xfrm>
          <a:prstGeom prst="rect">
            <a:avLst/>
          </a:prstGeom>
        </p:spPr>
        <p:txBody>
          <a:bodyPr wrap="square">
            <a:spAutoFit/>
          </a:bodyPr>
          <a:lstStyle/>
          <a:p>
            <a:pPr marL="228600" marR="0" indent="-228600">
              <a:spcBef>
                <a:spcPts val="0"/>
              </a:spcBef>
              <a:spcAft>
                <a:spcPts val="0"/>
              </a:spcAft>
            </a:pPr>
            <a:r>
              <a:rPr lang="en-US" b="1" dirty="0">
                <a:latin typeface="Calibri" panose="020F0502020204030204" pitchFamily="34" charset="0"/>
                <a:ea typeface="Times New Roman" panose="02020603050405020304" pitchFamily="18" charset="0"/>
                <a:cs typeface="Arial" panose="020B0604020202020204" pitchFamily="34" charset="0"/>
              </a:rPr>
              <a:t>I.	</a:t>
            </a:r>
            <a:r>
              <a:rPr lang="en-US" sz="1600" b="1" u="sng" dirty="0">
                <a:latin typeface="Calibri" panose="020F0502020204030204" pitchFamily="34" charset="0"/>
                <a:ea typeface="Times New Roman" panose="02020603050405020304" pitchFamily="18" charset="0"/>
                <a:cs typeface="Arial" panose="020B0604020202020204" pitchFamily="34" charset="0"/>
              </a:rPr>
              <a:t>VISUAL QUALITY</a:t>
            </a:r>
            <a:r>
              <a:rPr lang="en-US" sz="1600" b="1" dirty="0">
                <a:latin typeface="Calibri" panose="020F0502020204030204" pitchFamily="34" charset="0"/>
                <a:ea typeface="Times New Roman" panose="02020603050405020304" pitchFamily="18" charset="0"/>
                <a:cs typeface="Arial" panose="020B0604020202020204" pitchFamily="34" charset="0"/>
              </a:rPr>
              <a:t>: </a:t>
            </a:r>
            <a:r>
              <a:rPr lang="en-US" sz="1600" dirty="0">
                <a:latin typeface="Calibri" panose="020F0502020204030204" pitchFamily="34" charset="0"/>
                <a:ea typeface="Times New Roman" panose="02020603050405020304" pitchFamily="18" charset="0"/>
                <a:cs typeface="Arial" panose="020B0604020202020204" pitchFamily="34" charset="0"/>
              </a:rPr>
              <a:t> Describe the existing visual setting, identify any sensitive views/viewers, and describe the visual impact of the proposed project.</a:t>
            </a:r>
            <a:endParaRPr lang="en-US" sz="1600" dirty="0">
              <a:latin typeface="Times New Roman" panose="02020603050405020304" pitchFamily="18" charset="0"/>
              <a:ea typeface="Times New Roman" panose="02020603050405020304" pitchFamily="18" charset="0"/>
            </a:endParaRPr>
          </a:p>
          <a:p>
            <a:pPr marL="228600" marR="0" indent="-228600">
              <a:spcBef>
                <a:spcPts val="0"/>
              </a:spcBef>
              <a:spcAft>
                <a:spcPts val="0"/>
              </a:spcAft>
            </a:pPr>
            <a:r>
              <a:rPr lang="en-US" sz="1600" dirty="0">
                <a:latin typeface="Calibri" panose="020F0502020204030204" pitchFamily="34" charset="0"/>
                <a:ea typeface="Times New Roman" panose="02020603050405020304" pitchFamily="18" charset="0"/>
                <a:cs typeface="Arial" panose="020B0604020202020204" pitchFamily="34" charset="0"/>
              </a:rPr>
              <a:t> </a:t>
            </a:r>
            <a:endParaRPr lang="en-US" sz="1600" dirty="0">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Calibri" panose="020F0502020204030204" pitchFamily="34" charset="0"/>
              <a:buChar char="-"/>
            </a:pPr>
            <a:r>
              <a:rPr lang="en-US" sz="1600" dirty="0">
                <a:solidFill>
                  <a:schemeClr val="accent1">
                    <a:lumMod val="75000"/>
                  </a:schemeClr>
                </a:solidFill>
                <a:latin typeface="Calibri" panose="020F0502020204030204" pitchFamily="34" charset="0"/>
                <a:ea typeface="Times New Roman" panose="02020603050405020304" pitchFamily="18" charset="0"/>
                <a:cs typeface="Arial" panose="020B0604020202020204" pitchFamily="34" charset="0"/>
              </a:rPr>
              <a:t>The project area currently has a steel frame, metal sided structure built for function and not aesthetics. The structure was built specifically for commercial and institutional use.</a:t>
            </a:r>
          </a:p>
          <a:p>
            <a:pPr marR="0" lvl="0">
              <a:spcBef>
                <a:spcPts val="0"/>
              </a:spcBef>
              <a:spcAft>
                <a:spcPts val="0"/>
              </a:spcAft>
            </a:pPr>
            <a:endParaRPr lang="en-US" sz="1600" dirty="0">
              <a:solidFill>
                <a:schemeClr val="accent1">
                  <a:lumMod val="75000"/>
                </a:schemeClr>
              </a:solidFill>
              <a:latin typeface="Times New Roman" panose="02020603050405020304" pitchFamily="18" charset="0"/>
              <a:ea typeface="Times New Roman" panose="02020603050405020304" pitchFamily="18" charset="0"/>
              <a:cs typeface="Arial" panose="020B0604020202020204" pitchFamily="34" charset="0"/>
            </a:endParaRPr>
          </a:p>
          <a:p>
            <a:pPr marL="342900" marR="0" lvl="0" indent="-342900">
              <a:spcBef>
                <a:spcPts val="0"/>
              </a:spcBef>
              <a:spcAft>
                <a:spcPts val="0"/>
              </a:spcAft>
              <a:buFont typeface="Calibri" panose="020F0502020204030204" pitchFamily="34" charset="0"/>
              <a:buChar char="-"/>
            </a:pPr>
            <a:r>
              <a:rPr lang="en-US" sz="1600" dirty="0">
                <a:solidFill>
                  <a:schemeClr val="accent1">
                    <a:lumMod val="75000"/>
                  </a:schemeClr>
                </a:solidFill>
                <a:latin typeface="Calibri" panose="020F0502020204030204" pitchFamily="34" charset="0"/>
                <a:ea typeface="Times New Roman" panose="02020603050405020304" pitchFamily="18" charset="0"/>
                <a:cs typeface="Arial" panose="020B0604020202020204" pitchFamily="34" charset="0"/>
              </a:rPr>
              <a:t>Currently, there are no sensitive views in this area of Kokomo. The project will improve the aesthetic character of the property as a whole and will not impede the views of anyone that wasn’t originally impeded by the structure prior to the 2014 fire. </a:t>
            </a:r>
            <a:endParaRPr lang="en-US" sz="1600" dirty="0">
              <a:solidFill>
                <a:schemeClr val="accent1">
                  <a:lumMod val="75000"/>
                </a:schemeClr>
              </a:solidFill>
              <a:latin typeface="Times New Roman" panose="02020603050405020304" pitchFamily="18" charset="0"/>
              <a:ea typeface="Times New Roman" panose="02020603050405020304" pitchFamily="18" charset="0"/>
              <a:cs typeface="Arial" panose="020B0604020202020204" pitchFamily="34" charset="0"/>
            </a:endParaRPr>
          </a:p>
          <a:p>
            <a:pPr marL="228600" marR="0" indent="-228600">
              <a:spcBef>
                <a:spcPts val="0"/>
              </a:spcBef>
              <a:spcAft>
                <a:spcPts val="0"/>
              </a:spcAft>
            </a:pPr>
            <a:r>
              <a:rPr lang="en-US" sz="1600" b="1" dirty="0">
                <a:latin typeface="Calibri" panose="020F0502020204030204" pitchFamily="34" charset="0"/>
                <a:ea typeface="Times New Roman" panose="02020603050405020304" pitchFamily="18" charset="0"/>
                <a:cs typeface="Arial" panose="020B0604020202020204" pitchFamily="34" charset="0"/>
              </a:rPr>
              <a:t> </a:t>
            </a:r>
            <a:endParaRPr lang="en-US" sz="1600" dirty="0">
              <a:latin typeface="Times New Roman" panose="02020603050405020304" pitchFamily="18" charset="0"/>
              <a:ea typeface="Times New Roman" panose="02020603050405020304" pitchFamily="18" charset="0"/>
            </a:endParaRPr>
          </a:p>
          <a:p>
            <a:pPr marL="228600" marR="0" indent="-228600">
              <a:spcBef>
                <a:spcPts val="0"/>
              </a:spcBef>
              <a:spcAft>
                <a:spcPts val="0"/>
              </a:spcAft>
            </a:pPr>
            <a:r>
              <a:rPr lang="en-US" sz="1600" b="1" dirty="0">
                <a:latin typeface="Calibri" panose="020F0502020204030204" pitchFamily="34" charset="0"/>
                <a:ea typeface="Times New Roman" panose="02020603050405020304" pitchFamily="18" charset="0"/>
                <a:cs typeface="Arial" panose="020B0604020202020204" pitchFamily="34" charset="0"/>
              </a:rPr>
              <a:t>J.	</a:t>
            </a:r>
            <a:r>
              <a:rPr lang="en-US" sz="1600" b="1" u="sng" dirty="0">
                <a:latin typeface="Calibri" panose="020F0502020204030204" pitchFamily="34" charset="0"/>
                <a:ea typeface="Times New Roman" panose="02020603050405020304" pitchFamily="18" charset="0"/>
                <a:cs typeface="Arial" panose="020B0604020202020204" pitchFamily="34" charset="0"/>
              </a:rPr>
              <a:t>NOISE</a:t>
            </a:r>
            <a:r>
              <a:rPr lang="en-US" sz="1600" b="1" dirty="0">
                <a:latin typeface="Calibri" panose="020F0502020204030204" pitchFamily="34" charset="0"/>
                <a:ea typeface="Times New Roman" panose="02020603050405020304" pitchFamily="18" charset="0"/>
                <a:cs typeface="Arial" panose="020B0604020202020204" pitchFamily="34" charset="0"/>
              </a:rPr>
              <a:t>:  </a:t>
            </a:r>
            <a:r>
              <a:rPr lang="en-US" sz="1600" dirty="0">
                <a:latin typeface="Calibri" panose="020F0502020204030204" pitchFamily="34" charset="0"/>
                <a:ea typeface="Times New Roman" panose="02020603050405020304" pitchFamily="18" charset="0"/>
                <a:cs typeface="Arial" panose="020B0604020202020204" pitchFamily="34" charset="0"/>
              </a:rPr>
              <a:t>Compare distance between the center of the proposed project and the nearest noise receptor to the screening distance for this type of project in FTA’s noise and vibration guidelines (Section 4.2 in FTA guidelines).  If the screening distance is not achieved, attach a “General Noise Assessment” with conclusions.  Refer to FTA’s </a:t>
            </a:r>
            <a:r>
              <a:rPr lang="en-US" sz="1600" i="1" dirty="0">
                <a:latin typeface="Calibri" panose="020F0502020204030204" pitchFamily="34" charset="0"/>
                <a:ea typeface="Times New Roman" panose="02020603050405020304" pitchFamily="18" charset="0"/>
                <a:cs typeface="Arial" panose="020B0604020202020204" pitchFamily="34" charset="0"/>
              </a:rPr>
              <a:t>Transit Noise and Vibration Impact Assessment</a:t>
            </a:r>
            <a:r>
              <a:rPr lang="en-US" sz="1600" dirty="0">
                <a:latin typeface="Calibri" panose="020F0502020204030204" pitchFamily="34" charset="0"/>
                <a:ea typeface="Times New Roman" panose="02020603050405020304" pitchFamily="18" charset="0"/>
                <a:cs typeface="Arial" panose="020B0604020202020204" pitchFamily="34" charset="0"/>
              </a:rPr>
              <a:t> manual.</a:t>
            </a:r>
            <a:endParaRPr lang="en-US" sz="1600" dirty="0">
              <a:latin typeface="Times New Roman" panose="02020603050405020304" pitchFamily="18" charset="0"/>
              <a:ea typeface="Times New Roman" panose="02020603050405020304" pitchFamily="18" charset="0"/>
            </a:endParaRPr>
          </a:p>
          <a:p>
            <a:pPr marL="228600" marR="0" indent="-228600">
              <a:spcBef>
                <a:spcPts val="0"/>
              </a:spcBef>
              <a:spcAft>
                <a:spcPts val="0"/>
              </a:spcAft>
            </a:pPr>
            <a:r>
              <a:rPr lang="en-US" sz="1600" dirty="0">
                <a:latin typeface="Calibri" panose="020F0502020204030204" pitchFamily="34" charset="0"/>
                <a:ea typeface="Times New Roman" panose="02020603050405020304" pitchFamily="18" charset="0"/>
                <a:cs typeface="Arial" panose="020B0604020202020204" pitchFamily="34" charset="0"/>
              </a:rPr>
              <a:t> </a:t>
            </a:r>
            <a:endParaRPr lang="en-US" sz="1600" dirty="0">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Calibri" panose="020F0502020204030204" pitchFamily="34" charset="0"/>
              <a:buChar char="-"/>
            </a:pPr>
            <a:r>
              <a:rPr lang="en-US" sz="1600" dirty="0">
                <a:solidFill>
                  <a:schemeClr val="accent1">
                    <a:lumMod val="75000"/>
                  </a:schemeClr>
                </a:solidFill>
                <a:latin typeface="Calibri" panose="020F0502020204030204" pitchFamily="34" charset="0"/>
                <a:ea typeface="Times New Roman" panose="02020603050405020304" pitchFamily="18" charset="0"/>
                <a:cs typeface="Arial" panose="020B0604020202020204" pitchFamily="34" charset="0"/>
              </a:rPr>
              <a:t>In the FTA’s </a:t>
            </a:r>
            <a:r>
              <a:rPr lang="en-US" sz="1600" i="1" dirty="0">
                <a:solidFill>
                  <a:schemeClr val="accent1">
                    <a:lumMod val="75000"/>
                  </a:schemeClr>
                </a:solidFill>
                <a:latin typeface="Calibri" panose="020F0502020204030204" pitchFamily="34" charset="0"/>
                <a:ea typeface="Times New Roman" panose="02020603050405020304" pitchFamily="18" charset="0"/>
                <a:cs typeface="Arial" panose="020B0604020202020204" pitchFamily="34" charset="0"/>
              </a:rPr>
              <a:t>Transit Noise and Vibration Impact Assessment</a:t>
            </a:r>
            <a:r>
              <a:rPr lang="en-US" sz="1600" dirty="0">
                <a:solidFill>
                  <a:schemeClr val="accent1">
                    <a:lumMod val="75000"/>
                  </a:schemeClr>
                </a:solidFill>
                <a:latin typeface="Calibri" panose="020F0502020204030204" pitchFamily="34" charset="0"/>
                <a:ea typeface="Times New Roman" panose="02020603050405020304" pitchFamily="18" charset="0"/>
                <a:cs typeface="Arial" panose="020B0604020202020204" pitchFamily="34" charset="0"/>
              </a:rPr>
              <a:t>, this project would fall under the use of Bus Facility “Storage and Maintenance.” This use requires an unobstructed screening distance of 350’ and 225’ for intervening buildings.</a:t>
            </a:r>
          </a:p>
          <a:p>
            <a:pPr marR="0" lvl="0">
              <a:spcBef>
                <a:spcPts val="0"/>
              </a:spcBef>
              <a:spcAft>
                <a:spcPts val="0"/>
              </a:spcAft>
            </a:pPr>
            <a:endParaRPr lang="en-US" sz="1600" dirty="0">
              <a:solidFill>
                <a:schemeClr val="accent1">
                  <a:lumMod val="75000"/>
                </a:schemeClr>
              </a:solidFill>
              <a:latin typeface="Times New Roman" panose="02020603050405020304" pitchFamily="18" charset="0"/>
              <a:ea typeface="Times New Roman" panose="02020603050405020304" pitchFamily="18" charset="0"/>
              <a:cs typeface="Arial" panose="020B0604020202020204" pitchFamily="34" charset="0"/>
            </a:endParaRPr>
          </a:p>
          <a:p>
            <a:pPr marL="342900" marR="0" lvl="0" indent="-342900">
              <a:spcBef>
                <a:spcPts val="0"/>
              </a:spcBef>
              <a:spcAft>
                <a:spcPts val="0"/>
              </a:spcAft>
              <a:buFont typeface="Calibri" panose="020F0502020204030204" pitchFamily="34" charset="0"/>
              <a:buChar char="-"/>
            </a:pPr>
            <a:r>
              <a:rPr lang="en-US" sz="1600" dirty="0">
                <a:solidFill>
                  <a:schemeClr val="accent1">
                    <a:lumMod val="75000"/>
                  </a:schemeClr>
                </a:solidFill>
                <a:latin typeface="Calibri" panose="020F0502020204030204" pitchFamily="34" charset="0"/>
                <a:ea typeface="Times New Roman" panose="02020603050405020304" pitchFamily="18" charset="0"/>
                <a:cs typeface="Arial" panose="020B0604020202020204" pitchFamily="34" charset="0"/>
              </a:rPr>
              <a:t>There are no noise-sensitive land uses or noise receptors within 350 ft. of the center of the project. There will be no major increase in noise in the project area because the site is currently used by heavy vehicles including diesels from the transit fleet. According to Section 4 of FTA’s </a:t>
            </a:r>
            <a:r>
              <a:rPr lang="en-US" sz="1600" i="1" dirty="0">
                <a:solidFill>
                  <a:schemeClr val="accent1">
                    <a:lumMod val="75000"/>
                  </a:schemeClr>
                </a:solidFill>
                <a:latin typeface="Calibri" panose="020F0502020204030204" pitchFamily="34" charset="0"/>
                <a:ea typeface="Times New Roman" panose="02020603050405020304" pitchFamily="18" charset="0"/>
                <a:cs typeface="Arial" panose="020B0604020202020204" pitchFamily="34" charset="0"/>
              </a:rPr>
              <a:t>Transit Noise and Vibration Impact Assessment</a:t>
            </a:r>
            <a:r>
              <a:rPr lang="en-US" sz="1600" dirty="0">
                <a:solidFill>
                  <a:schemeClr val="accent1">
                    <a:lumMod val="75000"/>
                  </a:schemeClr>
                </a:solidFill>
                <a:latin typeface="Calibri" panose="020F0502020204030204" pitchFamily="34" charset="0"/>
                <a:ea typeface="Times New Roman" panose="02020603050405020304" pitchFamily="18" charset="0"/>
                <a:cs typeface="Arial" panose="020B0604020202020204" pitchFamily="34" charset="0"/>
              </a:rPr>
              <a:t> manual, “if no noise-sensitive land uses are present within a defined area of project noise influence, then no further noise assessment is necessary.”</a:t>
            </a:r>
            <a:endParaRPr lang="en-US" sz="1600" dirty="0">
              <a:solidFill>
                <a:schemeClr val="accent1">
                  <a:lumMod val="75000"/>
                </a:schemeClr>
              </a:solidFill>
              <a:effectLst/>
              <a:latin typeface="Times New Roman" panose="02020603050405020304" pitchFamily="18"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2484013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4249" y="263962"/>
            <a:ext cx="11616612" cy="5355312"/>
          </a:xfrm>
          <a:prstGeom prst="rect">
            <a:avLst/>
          </a:prstGeom>
        </p:spPr>
        <p:txBody>
          <a:bodyPr wrap="square">
            <a:spAutoFit/>
          </a:bodyPr>
          <a:lstStyle/>
          <a:p>
            <a:pPr marL="228600" marR="0" indent="-228600">
              <a:spcBef>
                <a:spcPts val="0"/>
              </a:spcBef>
              <a:spcAft>
                <a:spcPts val="0"/>
              </a:spcAft>
            </a:pPr>
            <a:r>
              <a:rPr lang="en-US" b="1" dirty="0">
                <a:latin typeface="Calibri" panose="020F0502020204030204" pitchFamily="34" charset="0"/>
                <a:ea typeface="Times New Roman" panose="02020603050405020304" pitchFamily="18" charset="0"/>
                <a:cs typeface="Arial" panose="020B0604020202020204" pitchFamily="34" charset="0"/>
              </a:rPr>
              <a:t>K.	</a:t>
            </a:r>
            <a:r>
              <a:rPr lang="en-US" b="1" u="sng" dirty="0">
                <a:latin typeface="Calibri" panose="020F0502020204030204" pitchFamily="34" charset="0"/>
                <a:ea typeface="Times New Roman" panose="02020603050405020304" pitchFamily="18" charset="0"/>
                <a:cs typeface="Arial" panose="020B0604020202020204" pitchFamily="34" charset="0"/>
              </a:rPr>
              <a:t>VIBRATION</a:t>
            </a:r>
            <a:r>
              <a:rPr lang="en-US" b="1" dirty="0">
                <a:latin typeface="Calibri" panose="020F0502020204030204" pitchFamily="34" charset="0"/>
                <a:ea typeface="Times New Roman" panose="02020603050405020304" pitchFamily="18" charset="0"/>
                <a:cs typeface="Arial" panose="020B0604020202020204" pitchFamily="34" charset="0"/>
              </a:rPr>
              <a:t>:  </a:t>
            </a:r>
            <a:r>
              <a:rPr lang="en-US" dirty="0">
                <a:latin typeface="Calibri" panose="020F0502020204030204" pitchFamily="34" charset="0"/>
                <a:ea typeface="Times New Roman" panose="02020603050405020304" pitchFamily="18" charset="0"/>
                <a:cs typeface="Arial" panose="020B0604020202020204" pitchFamily="34" charset="0"/>
              </a:rPr>
              <a:t>If the proposed project includes new or relocated steel rails/tracks, compare the distance between the center of the proposed project and the nearest vibration receptor to the screening distance for this type of project in FTA’s guidelines (Section 9.2 in FTA guidelines).  If the screening distance is not achieved, attach a “General Vibration Assessment” with conclusions.</a:t>
            </a:r>
            <a:r>
              <a:rPr lang="en-US" b="1" dirty="0">
                <a:latin typeface="Calibri" panose="020F0502020204030204" pitchFamily="34" charset="0"/>
                <a:ea typeface="Times New Roman" panose="02020603050405020304" pitchFamily="18" charset="0"/>
                <a:cs typeface="Arial" panose="020B0604020202020204" pitchFamily="34" charset="0"/>
              </a:rPr>
              <a:t> </a:t>
            </a:r>
            <a:r>
              <a:rPr lang="en-US" dirty="0">
                <a:latin typeface="Calibri" panose="020F0502020204030204" pitchFamily="34" charset="0"/>
                <a:ea typeface="Times New Roman" panose="02020603050405020304" pitchFamily="18" charset="0"/>
                <a:cs typeface="Arial" panose="020B0604020202020204" pitchFamily="34" charset="0"/>
              </a:rPr>
              <a:t>Refer to FTA’s </a:t>
            </a:r>
            <a:r>
              <a:rPr lang="en-US" i="1" dirty="0">
                <a:latin typeface="Calibri" panose="020F0502020204030204" pitchFamily="34" charset="0"/>
                <a:ea typeface="Times New Roman" panose="02020603050405020304" pitchFamily="18" charset="0"/>
                <a:cs typeface="Arial" panose="020B0604020202020204" pitchFamily="34" charset="0"/>
              </a:rPr>
              <a:t>Transit Noise and Vibration Impact Assessment</a:t>
            </a:r>
            <a:r>
              <a:rPr lang="en-US" dirty="0">
                <a:latin typeface="Calibri" panose="020F0502020204030204" pitchFamily="34" charset="0"/>
                <a:ea typeface="Times New Roman" panose="02020603050405020304" pitchFamily="18" charset="0"/>
                <a:cs typeface="Arial" panose="020B0604020202020204" pitchFamily="34" charset="0"/>
              </a:rPr>
              <a:t> manual (Sept 2018).</a:t>
            </a:r>
            <a:endParaRPr lang="en-US" dirty="0">
              <a:latin typeface="Times New Roman" panose="02020603050405020304" pitchFamily="18" charset="0"/>
              <a:ea typeface="Times New Roman" panose="02020603050405020304" pitchFamily="18" charset="0"/>
            </a:endParaRPr>
          </a:p>
          <a:p>
            <a:pPr marL="228600" marR="0" indent="-228600">
              <a:spcBef>
                <a:spcPts val="0"/>
              </a:spcBef>
              <a:spcAft>
                <a:spcPts val="0"/>
              </a:spcAft>
            </a:pPr>
            <a:r>
              <a:rPr lang="en-US" dirty="0">
                <a:latin typeface="Calibri" panose="020F0502020204030204" pitchFamily="34" charset="0"/>
                <a:ea typeface="Times New Roman" panose="02020603050405020304" pitchFamily="18" charset="0"/>
                <a:cs typeface="Arial" panose="020B0604020202020204" pitchFamily="34" charset="0"/>
              </a:rPr>
              <a:t> </a:t>
            </a:r>
            <a:endParaRPr lang="en-US" dirty="0">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Calibri" panose="020F0502020204030204" pitchFamily="34" charset="0"/>
              <a:buChar char="-"/>
            </a:pPr>
            <a:r>
              <a:rPr lang="en-US" dirty="0">
                <a:solidFill>
                  <a:schemeClr val="accent1">
                    <a:lumMod val="75000"/>
                  </a:schemeClr>
                </a:solidFill>
                <a:latin typeface="Calibri" panose="020F0502020204030204" pitchFamily="34" charset="0"/>
                <a:ea typeface="Times New Roman" panose="02020603050405020304" pitchFamily="18" charset="0"/>
                <a:cs typeface="Arial" panose="020B0604020202020204" pitchFamily="34" charset="0"/>
              </a:rPr>
              <a:t>There are no new or relocated steel rails or tracks proposed in this project. There will be no new causes of vibration created by the proposed project. The properties current use is the service hub for the Traffic Department. The Traffic Department and the proposed bus storage facility will not exceed the current vibration levels in this area because the current fleet is serviced at this location.</a:t>
            </a:r>
            <a:endParaRPr lang="en-US" dirty="0">
              <a:solidFill>
                <a:schemeClr val="accent1">
                  <a:lumMod val="75000"/>
                </a:schemeClr>
              </a:solidFill>
              <a:latin typeface="Times New Roman" panose="02020603050405020304" pitchFamily="18" charset="0"/>
              <a:ea typeface="Times New Roman" panose="02020603050405020304" pitchFamily="18" charset="0"/>
              <a:cs typeface="Arial" panose="020B0604020202020204" pitchFamily="34" charset="0"/>
            </a:endParaRPr>
          </a:p>
          <a:p>
            <a:pPr marL="228600" marR="0" indent="-228600">
              <a:spcBef>
                <a:spcPts val="0"/>
              </a:spcBef>
              <a:spcAft>
                <a:spcPts val="0"/>
              </a:spcAft>
            </a:pPr>
            <a:r>
              <a:rPr lang="en-US" b="1" dirty="0">
                <a:latin typeface="Calibri" panose="020F0502020204030204" pitchFamily="34" charset="0"/>
                <a:ea typeface="Times New Roman" panose="02020603050405020304" pitchFamily="18" charset="0"/>
                <a:cs typeface="Arial" panose="020B0604020202020204" pitchFamily="34" charset="0"/>
              </a:rPr>
              <a:t> </a:t>
            </a:r>
            <a:endParaRPr lang="en-US" dirty="0">
              <a:latin typeface="Times New Roman" panose="02020603050405020304" pitchFamily="18" charset="0"/>
              <a:ea typeface="Times New Roman" panose="02020603050405020304" pitchFamily="18" charset="0"/>
            </a:endParaRPr>
          </a:p>
          <a:p>
            <a:pPr marL="228600" marR="0" indent="-228600">
              <a:spcBef>
                <a:spcPts val="0"/>
              </a:spcBef>
              <a:spcAft>
                <a:spcPts val="0"/>
              </a:spcAft>
            </a:pPr>
            <a:r>
              <a:rPr lang="en-US" b="1" dirty="0">
                <a:latin typeface="Calibri" panose="020F0502020204030204" pitchFamily="34" charset="0"/>
                <a:ea typeface="Times New Roman" panose="02020603050405020304" pitchFamily="18" charset="0"/>
                <a:cs typeface="Arial" panose="020B0604020202020204" pitchFamily="34" charset="0"/>
              </a:rPr>
              <a:t>L.	</a:t>
            </a:r>
            <a:r>
              <a:rPr lang="en-US" b="1" u="sng" dirty="0">
                <a:latin typeface="Calibri" panose="020F0502020204030204" pitchFamily="34" charset="0"/>
                <a:ea typeface="Times New Roman" panose="02020603050405020304" pitchFamily="18" charset="0"/>
                <a:cs typeface="Arial" panose="020B0604020202020204" pitchFamily="34" charset="0"/>
              </a:rPr>
              <a:t>ACQUISITIONS &amp; RELOCATIONS REQUIRED</a:t>
            </a:r>
            <a:r>
              <a:rPr lang="en-US" b="1" dirty="0">
                <a:latin typeface="Calibri" panose="020F0502020204030204" pitchFamily="34" charset="0"/>
                <a:ea typeface="Times New Roman" panose="02020603050405020304" pitchFamily="18" charset="0"/>
                <a:cs typeface="Arial" panose="020B0604020202020204" pitchFamily="34" charset="0"/>
              </a:rPr>
              <a:t>:  </a:t>
            </a:r>
            <a:r>
              <a:rPr lang="en-US" dirty="0">
                <a:latin typeface="Calibri" panose="020F0502020204030204" pitchFamily="34" charset="0"/>
                <a:ea typeface="Times New Roman" panose="02020603050405020304" pitchFamily="18" charset="0"/>
                <a:cs typeface="Arial" panose="020B0604020202020204" pitchFamily="34" charset="0"/>
              </a:rPr>
              <a:t>Describe land acquisitions and displacements of residences and businesses.  Include current use, ownership, and the date and type of property transaction (such as lease or purchase).  If FTA funds are used to acquire property or the property is used as local match, then the Uniform Relocation Assistance and Real Property Acquisition Policies Act of 1970 must be followed and documented.  No offers or appraisals may occur prior to FTA’s approval of a NEPA evaluation.  </a:t>
            </a:r>
            <a:endParaRPr lang="en-US" dirty="0">
              <a:latin typeface="Times New Roman" panose="02020603050405020304" pitchFamily="18" charset="0"/>
              <a:ea typeface="Times New Roman" panose="02020603050405020304" pitchFamily="18" charset="0"/>
            </a:endParaRPr>
          </a:p>
          <a:p>
            <a:pPr marL="228600" marR="0" indent="-228600">
              <a:spcBef>
                <a:spcPts val="0"/>
              </a:spcBef>
              <a:spcAft>
                <a:spcPts val="0"/>
              </a:spcAft>
            </a:pPr>
            <a:r>
              <a:rPr lang="en-US" dirty="0">
                <a:latin typeface="Calibri" panose="020F0502020204030204" pitchFamily="34" charset="0"/>
                <a:ea typeface="Times New Roman" panose="02020603050405020304" pitchFamily="18" charset="0"/>
                <a:cs typeface="Arial" panose="020B0604020202020204" pitchFamily="34" charset="0"/>
              </a:rPr>
              <a:t> </a:t>
            </a:r>
            <a:endParaRPr lang="en-US" dirty="0">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Calibri" panose="020F0502020204030204" pitchFamily="34" charset="0"/>
              <a:buChar char="-"/>
            </a:pPr>
            <a:r>
              <a:rPr lang="en-US" dirty="0">
                <a:solidFill>
                  <a:schemeClr val="accent1">
                    <a:lumMod val="75000"/>
                  </a:schemeClr>
                </a:solidFill>
                <a:latin typeface="Calibri" panose="020F0502020204030204" pitchFamily="34" charset="0"/>
                <a:ea typeface="Times New Roman" panose="02020603050405020304" pitchFamily="18" charset="0"/>
                <a:cs typeface="Arial" panose="020B0604020202020204" pitchFamily="34" charset="0"/>
              </a:rPr>
              <a:t>The project area is owned and operated by the City of Kokomo and will continue to be owned and operated by the City of Kokomo. There were no land acquisitions or displacement of residences. FTA funds are not being used to acquire property.</a:t>
            </a:r>
            <a:endParaRPr lang="en-US" dirty="0">
              <a:solidFill>
                <a:schemeClr val="accent1">
                  <a:lumMod val="75000"/>
                </a:schemeClr>
              </a:solidFill>
              <a:effectLst/>
              <a:latin typeface="Times New Roman" panose="02020603050405020304" pitchFamily="18"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9034590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4669" y="1312060"/>
            <a:ext cx="11728580" cy="3139321"/>
          </a:xfrm>
          <a:prstGeom prst="rect">
            <a:avLst/>
          </a:prstGeom>
        </p:spPr>
        <p:txBody>
          <a:bodyPr wrap="square">
            <a:spAutoFit/>
          </a:bodyPr>
          <a:lstStyle/>
          <a:p>
            <a:pPr marL="228600" marR="0" indent="-228600">
              <a:spcBef>
                <a:spcPts val="0"/>
              </a:spcBef>
              <a:spcAft>
                <a:spcPts val="0"/>
              </a:spcAft>
            </a:pPr>
            <a:r>
              <a:rPr lang="en-US" b="1" dirty="0">
                <a:latin typeface="Calibri" panose="020F0502020204030204" pitchFamily="34" charset="0"/>
                <a:ea typeface="Times New Roman" panose="02020603050405020304" pitchFamily="18" charset="0"/>
                <a:cs typeface="Arial" panose="020B0604020202020204" pitchFamily="34" charset="0"/>
              </a:rPr>
              <a:t>M.</a:t>
            </a:r>
            <a:r>
              <a:rPr lang="en-US" b="1" u="sng" dirty="0">
                <a:latin typeface="Calibri" panose="020F0502020204030204" pitchFamily="34" charset="0"/>
                <a:ea typeface="Times New Roman" panose="02020603050405020304" pitchFamily="18" charset="0"/>
                <a:cs typeface="Arial" panose="020B0604020202020204" pitchFamily="34" charset="0"/>
              </a:rPr>
              <a:t>HAZARDOUS MATERIALS</a:t>
            </a:r>
            <a:r>
              <a:rPr lang="en-US" b="1" dirty="0">
                <a:latin typeface="Calibri" panose="020F0502020204030204" pitchFamily="34" charset="0"/>
                <a:ea typeface="Times New Roman" panose="02020603050405020304" pitchFamily="18" charset="0"/>
                <a:cs typeface="Arial" panose="020B0604020202020204" pitchFamily="34" charset="0"/>
              </a:rPr>
              <a:t>:  </a:t>
            </a:r>
            <a:r>
              <a:rPr lang="en-US" dirty="0">
                <a:latin typeface="Calibri" panose="020F0502020204030204" pitchFamily="34" charset="0"/>
                <a:ea typeface="Times New Roman" panose="02020603050405020304" pitchFamily="18" charset="0"/>
                <a:cs typeface="Arial" panose="020B0604020202020204" pitchFamily="34" charset="0"/>
              </a:rPr>
              <a:t>If real property has been acquired, has a Phase I site assessment for contaminated soil and groundwater been performed?  If a Phase II site assessment is recommended, has it been completed?  What steps will be taken to ensure that human and ecological receptors in the project area are protected from contamination encountered during construction and operation of the project?  State the results of consultation with the State agency with jurisdiction over proposed remediation of soil and/or groundwater contamination.  Include anticipated effects of the project on asbestos-containing building materials and lead-based paints.  </a:t>
            </a:r>
            <a:endParaRPr lang="en-US" dirty="0">
              <a:latin typeface="Times New Roman" panose="02020603050405020304" pitchFamily="18" charset="0"/>
              <a:ea typeface="Times New Roman" panose="02020603050405020304" pitchFamily="18" charset="0"/>
            </a:endParaRPr>
          </a:p>
          <a:p>
            <a:pPr marL="228600" marR="0" indent="-228600">
              <a:spcBef>
                <a:spcPts val="0"/>
              </a:spcBef>
              <a:spcAft>
                <a:spcPts val="0"/>
              </a:spcAft>
            </a:pPr>
            <a:r>
              <a:rPr lang="en-US" dirty="0">
                <a:latin typeface="Calibri" panose="020F0502020204030204" pitchFamily="34" charset="0"/>
                <a:ea typeface="Times New Roman" panose="02020603050405020304" pitchFamily="18" charset="0"/>
                <a:cs typeface="Arial" panose="020B0604020202020204" pitchFamily="34" charset="0"/>
              </a:rPr>
              <a:t> </a:t>
            </a:r>
            <a:endParaRPr lang="en-US" dirty="0">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Calibri" panose="020F0502020204030204" pitchFamily="34" charset="0"/>
              <a:buChar char="-"/>
            </a:pPr>
            <a:r>
              <a:rPr lang="en-US" dirty="0">
                <a:solidFill>
                  <a:schemeClr val="accent1">
                    <a:lumMod val="75000"/>
                  </a:schemeClr>
                </a:solidFill>
                <a:latin typeface="Calibri" panose="020F0502020204030204" pitchFamily="34" charset="0"/>
                <a:ea typeface="Times New Roman" panose="02020603050405020304" pitchFamily="18" charset="0"/>
                <a:cs typeface="Arial" panose="020B0604020202020204" pitchFamily="34" charset="0"/>
              </a:rPr>
              <a:t>All property being utilized in the proposed project is owned and operated by the City of Kokomo. A Phase I site assessment for contaminated soil and groundwater has not been performed because no real property has been acquired for the proposed project. Phase I site assessment was not performed, so Phase II site assessment was not recommended or completed. </a:t>
            </a:r>
            <a:endParaRPr lang="en-US" dirty="0">
              <a:solidFill>
                <a:schemeClr val="accent1">
                  <a:lumMod val="75000"/>
                </a:schemeClr>
              </a:solidFill>
              <a:effectLst/>
              <a:latin typeface="Times New Roman" panose="02020603050405020304" pitchFamily="18"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436206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07797" y="124436"/>
            <a:ext cx="10385774" cy="6940361"/>
          </a:xfrm>
          <a:prstGeom prst="rect">
            <a:avLst/>
          </a:prstGeom>
        </p:spPr>
        <p:txBody>
          <a:bodyPr wrap="square">
            <a:spAutoFit/>
          </a:bodyPr>
          <a:lstStyle/>
          <a:p>
            <a:r>
              <a:rPr lang="en-US" b="1" dirty="0">
                <a:latin typeface="Calibri" panose="020F0502020204030204" pitchFamily="34" charset="0"/>
                <a:ea typeface="Times New Roman" panose="02020603050405020304" pitchFamily="18" charset="0"/>
                <a:cs typeface="Arial" panose="020B0604020202020204" pitchFamily="34" charset="0"/>
              </a:rPr>
              <a:t>Figure A1: </a:t>
            </a:r>
            <a:r>
              <a:rPr lang="en-US" b="1" dirty="0" err="1">
                <a:latin typeface="Calibri" panose="020F0502020204030204" pitchFamily="34" charset="0"/>
                <a:ea typeface="Times New Roman" panose="02020603050405020304" pitchFamily="18" charset="0"/>
                <a:cs typeface="Arial" panose="020B0604020202020204" pitchFamily="34" charset="0"/>
              </a:rPr>
              <a:t>NEPA</a:t>
            </a:r>
            <a:r>
              <a:rPr lang="en-US" b="1" dirty="0">
                <a:latin typeface="Calibri" panose="020F0502020204030204" pitchFamily="34" charset="0"/>
                <a:ea typeface="Times New Roman" panose="02020603050405020304" pitchFamily="18" charset="0"/>
                <a:cs typeface="Arial" panose="020B0604020202020204" pitchFamily="34" charset="0"/>
              </a:rPr>
              <a:t> - Original Submission Date : Oct 23, 2019          </a:t>
            </a:r>
            <a:r>
              <a:rPr lang="en-US" b="1" dirty="0" err="1">
                <a:latin typeface="Calibri" panose="020F0502020204030204" pitchFamily="34" charset="0"/>
                <a:ea typeface="Times New Roman" panose="02020603050405020304" pitchFamily="18" charset="0"/>
                <a:cs typeface="Arial" panose="020B0604020202020204" pitchFamily="34" charset="0"/>
              </a:rPr>
              <a:t>NEPA</a:t>
            </a:r>
            <a:r>
              <a:rPr lang="en-US" b="1" dirty="0">
                <a:latin typeface="Calibri" panose="020F0502020204030204" pitchFamily="34" charset="0"/>
                <a:ea typeface="Times New Roman" panose="02020603050405020304" pitchFamily="18" charset="0"/>
                <a:cs typeface="Arial" panose="020B0604020202020204" pitchFamily="34" charset="0"/>
              </a:rPr>
              <a:t> Approval – February 2020 - below.</a:t>
            </a:r>
          </a:p>
          <a:p>
            <a:pPr marL="0" marR="0">
              <a:spcBef>
                <a:spcPts val="0"/>
              </a:spcBef>
              <a:spcAft>
                <a:spcPts val="0"/>
              </a:spcAft>
            </a:pPr>
            <a:endParaRPr lang="en-US" sz="1100" b="1"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100" b="1" dirty="0">
                <a:effectLst/>
                <a:latin typeface="Calibri" panose="020F0502020204030204" pitchFamily="34" charset="0"/>
                <a:ea typeface="Calibri" panose="020F0502020204030204" pitchFamily="34" charset="0"/>
              </a:rPr>
              <a:t>From:</a:t>
            </a:r>
            <a:r>
              <a:rPr lang="en-US" sz="1100" dirty="0">
                <a:effectLst/>
                <a:latin typeface="Calibri" panose="020F0502020204030204" pitchFamily="34" charset="0"/>
                <a:ea typeface="Calibri" panose="020F0502020204030204" pitchFamily="34" charset="0"/>
              </a:rPr>
              <a:t> Burns, Alexandria (FTA) </a:t>
            </a:r>
            <a:br>
              <a:rPr lang="en-US" sz="1100" dirty="0">
                <a:effectLst/>
                <a:latin typeface="Calibri" panose="020F0502020204030204" pitchFamily="34" charset="0"/>
                <a:ea typeface="Calibri" panose="020F0502020204030204" pitchFamily="34" charset="0"/>
              </a:rPr>
            </a:br>
            <a:r>
              <a:rPr lang="en-US" sz="1100" b="1" dirty="0">
                <a:effectLst/>
                <a:latin typeface="Calibri" panose="020F0502020204030204" pitchFamily="34" charset="0"/>
                <a:ea typeface="Calibri" panose="020F0502020204030204" pitchFamily="34" charset="0"/>
              </a:rPr>
              <a:t>Sent:</a:t>
            </a:r>
            <a:r>
              <a:rPr lang="en-US" sz="1100" dirty="0">
                <a:effectLst/>
                <a:latin typeface="Calibri" panose="020F0502020204030204" pitchFamily="34" charset="0"/>
                <a:ea typeface="Calibri" panose="020F0502020204030204" pitchFamily="34" charset="0"/>
              </a:rPr>
              <a:t> Wednesday, February 12, 2020 8:42 AM</a:t>
            </a:r>
            <a:br>
              <a:rPr lang="en-US" sz="1100" dirty="0">
                <a:effectLst/>
                <a:latin typeface="Calibri" panose="020F0502020204030204" pitchFamily="34" charset="0"/>
                <a:ea typeface="Calibri" panose="020F0502020204030204" pitchFamily="34" charset="0"/>
              </a:rPr>
            </a:br>
            <a:r>
              <a:rPr lang="en-US" sz="1100" b="1" dirty="0">
                <a:effectLst/>
                <a:latin typeface="Calibri" panose="020F0502020204030204" pitchFamily="34" charset="0"/>
                <a:ea typeface="Calibri" panose="020F0502020204030204" pitchFamily="34" charset="0"/>
              </a:rPr>
              <a:t>To:</a:t>
            </a:r>
            <a:r>
              <a:rPr lang="en-US" sz="1100" dirty="0">
                <a:effectLst/>
                <a:latin typeface="Calibri" panose="020F0502020204030204" pitchFamily="34" charset="0"/>
                <a:ea typeface="Calibri" panose="020F0502020204030204" pitchFamily="34" charset="0"/>
              </a:rPr>
              <a:t> </a:t>
            </a:r>
            <a:r>
              <a:rPr lang="en-US" sz="1100" u="sng" dirty="0">
                <a:solidFill>
                  <a:srgbClr val="0563C1"/>
                </a:solidFill>
                <a:effectLst/>
                <a:latin typeface="Calibri" panose="020F0502020204030204" pitchFamily="34" charset="0"/>
                <a:ea typeface="Calibri" panose="020F0502020204030204" pitchFamily="34" charset="0"/>
                <a:hlinkClick r:id="rId2"/>
              </a:rPr>
              <a:t>tcorn@kokomompo.com</a:t>
            </a:r>
            <a:br>
              <a:rPr lang="en-US" sz="1100" dirty="0">
                <a:effectLst/>
                <a:latin typeface="Calibri" panose="020F0502020204030204" pitchFamily="34" charset="0"/>
                <a:ea typeface="Calibri" panose="020F0502020204030204" pitchFamily="34" charset="0"/>
              </a:rPr>
            </a:br>
            <a:r>
              <a:rPr lang="en-US" sz="1100" b="1" dirty="0">
                <a:effectLst/>
                <a:latin typeface="Calibri" panose="020F0502020204030204" pitchFamily="34" charset="0"/>
                <a:ea typeface="Calibri" panose="020F0502020204030204" pitchFamily="34" charset="0"/>
              </a:rPr>
              <a:t>Cc:</a:t>
            </a:r>
            <a:r>
              <a:rPr lang="en-US" sz="1100" dirty="0">
                <a:effectLst/>
                <a:latin typeface="Calibri" panose="020F0502020204030204" pitchFamily="34" charset="0"/>
                <a:ea typeface="Calibri" panose="020F0502020204030204" pitchFamily="34" charset="0"/>
              </a:rPr>
              <a:t> Adams, Vanessa (FTA) &lt;</a:t>
            </a:r>
            <a:r>
              <a:rPr lang="en-US" sz="1100" u="sng" dirty="0">
                <a:solidFill>
                  <a:srgbClr val="0563C1"/>
                </a:solidFill>
                <a:effectLst/>
                <a:latin typeface="Calibri" panose="020F0502020204030204" pitchFamily="34" charset="0"/>
                <a:ea typeface="Calibri" panose="020F0502020204030204" pitchFamily="34" charset="0"/>
                <a:hlinkClick r:id="rId3"/>
              </a:rPr>
              <a:t>Vanessa.Adams@dot.gov</a:t>
            </a:r>
            <a:r>
              <a:rPr lang="en-US" sz="1100" dirty="0">
                <a:effectLst/>
                <a:latin typeface="Calibri" panose="020F0502020204030204" pitchFamily="34" charset="0"/>
                <a:ea typeface="Calibri" panose="020F0502020204030204" pitchFamily="34" charset="0"/>
              </a:rPr>
              <a:t>&gt;</a:t>
            </a:r>
            <a:br>
              <a:rPr lang="en-US" sz="1100" dirty="0">
                <a:effectLst/>
                <a:latin typeface="Calibri" panose="020F0502020204030204" pitchFamily="34" charset="0"/>
                <a:ea typeface="Calibri" panose="020F0502020204030204" pitchFamily="34" charset="0"/>
              </a:rPr>
            </a:br>
            <a:r>
              <a:rPr lang="en-US" sz="1100" b="1" dirty="0">
                <a:effectLst/>
                <a:latin typeface="Calibri" panose="020F0502020204030204" pitchFamily="34" charset="0"/>
                <a:ea typeface="Calibri" panose="020F0502020204030204" pitchFamily="34" charset="0"/>
              </a:rPr>
              <a:t>Subject:</a:t>
            </a:r>
            <a:r>
              <a:rPr lang="en-US" sz="1100" dirty="0">
                <a:effectLst/>
                <a:latin typeface="Calibri" panose="020F0502020204030204" pitchFamily="34" charset="0"/>
                <a:ea typeface="Calibri" panose="020F0502020204030204" pitchFamily="34" charset="0"/>
              </a:rPr>
              <a:t> </a:t>
            </a:r>
            <a:r>
              <a:rPr lang="en-US" sz="1100" dirty="0" err="1">
                <a:effectLst/>
                <a:latin typeface="Calibri" panose="020F0502020204030204" pitchFamily="34" charset="0"/>
                <a:ea typeface="Calibri" panose="020F0502020204030204" pitchFamily="34" charset="0"/>
              </a:rPr>
              <a:t>NEPA</a:t>
            </a:r>
            <a:r>
              <a:rPr lang="en-US" sz="1100" dirty="0">
                <a:effectLst/>
                <a:latin typeface="Calibri" panose="020F0502020204030204" pitchFamily="34" charset="0"/>
                <a:ea typeface="Calibri" panose="020F0502020204030204" pitchFamily="34" charset="0"/>
              </a:rPr>
              <a:t> Kokomo Bus Storage and Maintenance Facility (Bus Barn)</a:t>
            </a:r>
          </a:p>
          <a:p>
            <a:pPr marL="0" marR="0">
              <a:spcBef>
                <a:spcPts val="0"/>
              </a:spcBef>
              <a:spcAft>
                <a:spcPts val="0"/>
              </a:spcAft>
            </a:pPr>
            <a:r>
              <a:rPr lang="en-US" sz="1100" dirty="0">
                <a:effectLst/>
                <a:latin typeface="Calibri" panose="020F0502020204030204" pitchFamily="34" charset="0"/>
                <a:ea typeface="Calibri" panose="020F0502020204030204" pitchFamily="34" charset="0"/>
              </a:rPr>
              <a:t> </a:t>
            </a:r>
          </a:p>
          <a:p>
            <a:pPr marL="0" marR="0">
              <a:spcBef>
                <a:spcPts val="0"/>
              </a:spcBef>
              <a:spcAft>
                <a:spcPts val="0"/>
              </a:spcAft>
            </a:pPr>
            <a:r>
              <a:rPr lang="en-US" sz="1100" dirty="0">
                <a:effectLst/>
                <a:latin typeface="Calibri" panose="020F0502020204030204" pitchFamily="34" charset="0"/>
                <a:ea typeface="Calibri" panose="020F0502020204030204" pitchFamily="34" charset="0"/>
              </a:rPr>
              <a:t>Greetings Tammy,</a:t>
            </a:r>
          </a:p>
          <a:p>
            <a:pPr marL="0" marR="0">
              <a:spcBef>
                <a:spcPts val="0"/>
              </a:spcBef>
              <a:spcAft>
                <a:spcPts val="0"/>
              </a:spcAft>
            </a:pPr>
            <a:r>
              <a:rPr lang="en-US" sz="1100" dirty="0">
                <a:effectLst/>
                <a:latin typeface="Calibri" panose="020F0502020204030204" pitchFamily="34" charset="0"/>
                <a:ea typeface="Calibri" panose="020F0502020204030204" pitchFamily="34" charset="0"/>
              </a:rPr>
              <a:t> </a:t>
            </a:r>
          </a:p>
          <a:p>
            <a:pPr marL="0" marR="0">
              <a:spcBef>
                <a:spcPts val="0"/>
              </a:spcBef>
              <a:spcAft>
                <a:spcPts val="0"/>
              </a:spcAft>
            </a:pPr>
            <a:r>
              <a:rPr lang="en-US" sz="1100" dirty="0">
                <a:effectLst/>
                <a:latin typeface="Calibri" panose="020F0502020204030204" pitchFamily="34" charset="0"/>
                <a:ea typeface="Calibri" panose="020F0502020204030204" pitchFamily="34" charset="0"/>
              </a:rPr>
              <a:t>The Federal Transit Administration (FTA) has reviewed the environmental documentation the City of Kokomo submitted to us for the proposed Bus Storage and Maintenance Facility in Kokomo, IN.  The bus storage and maintenance facility project includes the construction of a new building on the site of the previous bus storage facility storage structure. A concrete slab from the original building remains and will be reused in construction of the new building. The building site is located at 919 Millbrook Lane, Kokomo, IN, and is 0.9 acres in size. The parcel of the project area is owned by the City of Kokomo and will be utilized by the Transit Department.  This previous facility on this site was used by the Transit Department until it was destroyed by fire in 2014. Since the fire, a temporary location has been used to store buses. The temporary facility no longer meets the needs of the transit department. The need for the project is to provide fixed route and paratransit bus storage for the City Line Trolley system.  Additionally, the facility will be equipped to facilitate regular maintenance on the all buses. This project also allows the City of Kokomo to properly store and maintain its transit assets.  </a:t>
            </a:r>
          </a:p>
          <a:p>
            <a:pPr marL="457200" marR="0">
              <a:spcBef>
                <a:spcPts val="0"/>
              </a:spcBef>
              <a:spcAft>
                <a:spcPts val="0"/>
              </a:spcAft>
            </a:pPr>
            <a:r>
              <a:rPr lang="en-US" sz="1100" dirty="0">
                <a:effectLst/>
                <a:latin typeface="Calibri" panose="020F0502020204030204" pitchFamily="34" charset="0"/>
                <a:ea typeface="Calibri" panose="020F0502020204030204" pitchFamily="34" charset="0"/>
              </a:rPr>
              <a:t> </a:t>
            </a:r>
          </a:p>
          <a:p>
            <a:pPr marL="0" marR="0">
              <a:spcBef>
                <a:spcPts val="0"/>
              </a:spcBef>
              <a:spcAft>
                <a:spcPts val="0"/>
              </a:spcAft>
            </a:pPr>
            <a:r>
              <a:rPr lang="en-US" sz="1100" dirty="0">
                <a:effectLst/>
                <a:latin typeface="Calibri" panose="020F0502020204030204" pitchFamily="34" charset="0"/>
                <a:ea typeface="Calibri" panose="020F0502020204030204" pitchFamily="34" charset="0"/>
              </a:rPr>
              <a:t>FTA finds the project meets the criteria for a National Environmental Policy Act (</a:t>
            </a:r>
            <a:r>
              <a:rPr lang="en-US" sz="1100" dirty="0" err="1">
                <a:effectLst/>
                <a:latin typeface="Calibri" panose="020F0502020204030204" pitchFamily="34" charset="0"/>
                <a:ea typeface="Calibri" panose="020F0502020204030204" pitchFamily="34" charset="0"/>
              </a:rPr>
              <a:t>NEPA</a:t>
            </a:r>
            <a:r>
              <a:rPr lang="en-US" sz="1100" dirty="0">
                <a:effectLst/>
                <a:latin typeface="Calibri" panose="020F0502020204030204" pitchFamily="34" charset="0"/>
                <a:ea typeface="Calibri" panose="020F0502020204030204" pitchFamily="34" charset="0"/>
              </a:rPr>
              <a:t>) categorical exclusion (CE) in accordance with FTA’s regulations implementing </a:t>
            </a:r>
            <a:r>
              <a:rPr lang="en-US" sz="1100" dirty="0" err="1">
                <a:effectLst/>
                <a:latin typeface="Calibri" panose="020F0502020204030204" pitchFamily="34" charset="0"/>
                <a:ea typeface="Calibri" panose="020F0502020204030204" pitchFamily="34" charset="0"/>
              </a:rPr>
              <a:t>NEPA</a:t>
            </a:r>
            <a:r>
              <a:rPr lang="en-US" sz="1100" dirty="0">
                <a:effectLst/>
                <a:latin typeface="Calibri" panose="020F0502020204030204" pitchFamily="34" charset="0"/>
                <a:ea typeface="Calibri" panose="020F0502020204030204" pitchFamily="34" charset="0"/>
              </a:rPr>
              <a:t>.  FTA finds that the project does not, either individually or cumulatively, have any significant environmental impact, and is therefore categorically excluded from a detailed environmental analysis under 23 CFR 771.118(c)(8).</a:t>
            </a:r>
          </a:p>
          <a:p>
            <a:pPr marL="457200" marR="0">
              <a:spcBef>
                <a:spcPts val="0"/>
              </a:spcBef>
              <a:spcAft>
                <a:spcPts val="0"/>
              </a:spcAft>
            </a:pPr>
            <a:r>
              <a:rPr lang="en-US" sz="1100" dirty="0">
                <a:effectLst/>
                <a:latin typeface="Calibri" panose="020F0502020204030204" pitchFamily="34" charset="0"/>
                <a:ea typeface="Calibri" panose="020F0502020204030204" pitchFamily="34" charset="0"/>
              </a:rPr>
              <a:t> </a:t>
            </a:r>
          </a:p>
          <a:p>
            <a:pPr marL="457200" marR="0" algn="ctr">
              <a:spcBef>
                <a:spcPts val="0"/>
              </a:spcBef>
              <a:spcAft>
                <a:spcPts val="0"/>
              </a:spcAft>
            </a:pPr>
            <a:r>
              <a:rPr lang="en-US" sz="1100" i="1" dirty="0">
                <a:effectLst/>
                <a:latin typeface="Calibri" panose="020F0502020204030204" pitchFamily="34" charset="0"/>
                <a:ea typeface="Calibri" panose="020F0502020204030204" pitchFamily="34" charset="0"/>
              </a:rPr>
              <a:t>This CE covers maintenance, rehabilitation, and reconstruction of certain facilities as long as the facilities occupy </a:t>
            </a:r>
            <a:r>
              <a:rPr lang="en-US" sz="1100" b="1" i="1" dirty="0">
                <a:effectLst/>
                <a:latin typeface="Calibri" panose="020F0502020204030204" pitchFamily="34" charset="0"/>
                <a:ea typeface="Calibri" panose="020F0502020204030204" pitchFamily="34" charset="0"/>
              </a:rPr>
              <a:t>substantially the same geographic footprint</a:t>
            </a:r>
            <a:r>
              <a:rPr lang="en-US" sz="1100" i="1" dirty="0">
                <a:effectLst/>
                <a:latin typeface="Calibri" panose="020F0502020204030204" pitchFamily="34" charset="0"/>
                <a:ea typeface="Calibri" panose="020F0502020204030204" pitchFamily="34" charset="0"/>
              </a:rPr>
              <a:t> (all areas already affected by the direct impacts of the facility) </a:t>
            </a:r>
            <a:r>
              <a:rPr lang="en-US" sz="1100" b="1" i="1" dirty="0">
                <a:effectLst/>
                <a:latin typeface="Calibri" panose="020F0502020204030204" pitchFamily="34" charset="0"/>
                <a:ea typeface="Calibri" panose="020F0502020204030204" pitchFamily="34" charset="0"/>
              </a:rPr>
              <a:t>and the functional use of the facility is unchanged</a:t>
            </a:r>
            <a:r>
              <a:rPr lang="en-US" sz="1100" i="1" dirty="0">
                <a:effectLst/>
                <a:latin typeface="Calibri" panose="020F0502020204030204" pitchFamily="34" charset="0"/>
                <a:ea typeface="Calibri" panose="020F0502020204030204" pitchFamily="34" charset="0"/>
              </a:rPr>
              <a:t>. The original construction of the facility would have been previously evaluated under </a:t>
            </a:r>
            <a:r>
              <a:rPr lang="en-US" sz="1100" i="1" dirty="0" err="1">
                <a:effectLst/>
                <a:latin typeface="Calibri" panose="020F0502020204030204" pitchFamily="34" charset="0"/>
                <a:ea typeface="Calibri" panose="020F0502020204030204" pitchFamily="34" charset="0"/>
              </a:rPr>
              <a:t>NEPA</a:t>
            </a:r>
            <a:r>
              <a:rPr lang="en-US" sz="1100" i="1" dirty="0">
                <a:effectLst/>
                <a:latin typeface="Calibri" panose="020F0502020204030204" pitchFamily="34" charset="0"/>
                <a:ea typeface="Calibri" panose="020F0502020204030204" pitchFamily="34" charset="0"/>
              </a:rPr>
              <a:t>. Note an improvement to the facility is not a change in functional use (Guidance for Implementation of FTA’s Categorical Exclusions </a:t>
            </a:r>
            <a:r>
              <a:rPr lang="en-US" sz="1100" dirty="0">
                <a:effectLst/>
                <a:latin typeface="Calibri" panose="020F0502020204030204" pitchFamily="34" charset="0"/>
                <a:ea typeface="Calibri" panose="020F0502020204030204" pitchFamily="34" charset="0"/>
              </a:rPr>
              <a:t>(23 C.F.R. §771.118), 2016).</a:t>
            </a:r>
          </a:p>
          <a:p>
            <a:pPr marL="457200" marR="0">
              <a:spcBef>
                <a:spcPts val="0"/>
              </a:spcBef>
              <a:spcAft>
                <a:spcPts val="0"/>
              </a:spcAft>
            </a:pPr>
            <a:r>
              <a:rPr lang="en-US" sz="1100" dirty="0">
                <a:effectLst/>
                <a:latin typeface="Calibri" panose="020F0502020204030204" pitchFamily="34" charset="0"/>
                <a:ea typeface="Calibri" panose="020F0502020204030204" pitchFamily="34" charset="0"/>
              </a:rPr>
              <a:t> </a:t>
            </a:r>
          </a:p>
          <a:p>
            <a:pPr marL="0" marR="0">
              <a:spcBef>
                <a:spcPts val="0"/>
              </a:spcBef>
              <a:spcAft>
                <a:spcPts val="0"/>
              </a:spcAft>
            </a:pPr>
            <a:r>
              <a:rPr lang="en-US" sz="1100" dirty="0">
                <a:effectLst/>
                <a:latin typeface="Calibri" panose="020F0502020204030204" pitchFamily="34" charset="0"/>
                <a:ea typeface="Calibri" panose="020F0502020204030204" pitchFamily="34" charset="0"/>
              </a:rPr>
              <a:t>This determination applies only to the project as described in your supporting materials.  Any changes which would result in significant environmental impacts, including disclosure of new information or previously unidentified concerns, would require a re-evaluation per 23 CFR 771.129.  Please retain this communication for grant purposes.  Should you have any questions, please contact Alexandria Burns.</a:t>
            </a:r>
          </a:p>
          <a:p>
            <a:pPr marL="0" marR="0">
              <a:spcBef>
                <a:spcPts val="0"/>
              </a:spcBef>
              <a:spcAft>
                <a:spcPts val="0"/>
              </a:spcAft>
            </a:pPr>
            <a:r>
              <a:rPr lang="en-US" sz="1100" dirty="0">
                <a:effectLst/>
                <a:latin typeface="Calibri" panose="020F0502020204030204" pitchFamily="34" charset="0"/>
                <a:ea typeface="Calibri" panose="020F0502020204030204" pitchFamily="34" charset="0"/>
              </a:rPr>
              <a:t> </a:t>
            </a:r>
          </a:p>
          <a:p>
            <a:pPr marL="0" marR="0">
              <a:spcBef>
                <a:spcPts val="0"/>
              </a:spcBef>
              <a:spcAft>
                <a:spcPts val="0"/>
              </a:spcAft>
            </a:pPr>
            <a:r>
              <a:rPr lang="en-US" sz="1100" dirty="0">
                <a:effectLst/>
                <a:latin typeface="Calibri" panose="020F0502020204030204" pitchFamily="34" charset="0"/>
                <a:ea typeface="Calibri" panose="020F0502020204030204" pitchFamily="34" charset="0"/>
              </a:rPr>
              <a:t> </a:t>
            </a:r>
          </a:p>
          <a:p>
            <a:pPr marL="0" marR="0">
              <a:spcBef>
                <a:spcPts val="0"/>
              </a:spcBef>
              <a:spcAft>
                <a:spcPts val="0"/>
              </a:spcAft>
            </a:pPr>
            <a:r>
              <a:rPr lang="en-US" sz="1100" dirty="0">
                <a:solidFill>
                  <a:srgbClr val="1F497D"/>
                </a:solidFill>
                <a:effectLst/>
                <a:latin typeface="Gill Sans MT" panose="020B0502020104020203" pitchFamily="34" charset="0"/>
                <a:ea typeface="Calibri" panose="020F0502020204030204" pitchFamily="34" charset="0"/>
              </a:rPr>
              <a:t>Regards,</a:t>
            </a:r>
            <a:endParaRPr lang="en-US" sz="11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100" b="1" dirty="0">
                <a:solidFill>
                  <a:srgbClr val="1F497D"/>
                </a:solidFill>
                <a:effectLst/>
                <a:latin typeface="Gill Sans MT" panose="020B0502020104020203" pitchFamily="34" charset="0"/>
                <a:ea typeface="Calibri" panose="020F0502020204030204" pitchFamily="34" charset="0"/>
              </a:rPr>
              <a:t> </a:t>
            </a:r>
            <a:endParaRPr lang="en-US" sz="11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100" b="1" dirty="0">
                <a:solidFill>
                  <a:srgbClr val="1F497D"/>
                </a:solidFill>
                <a:effectLst/>
                <a:latin typeface="Gill Sans MT" panose="020B0502020104020203" pitchFamily="34" charset="0"/>
                <a:ea typeface="Calibri" panose="020F0502020204030204" pitchFamily="34" charset="0"/>
              </a:rPr>
              <a:t>Alexandria Burns</a:t>
            </a:r>
            <a:endParaRPr lang="en-US" sz="11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100" dirty="0">
                <a:solidFill>
                  <a:srgbClr val="7F7F7F"/>
                </a:solidFill>
                <a:effectLst/>
                <a:latin typeface="Gill Sans MT" panose="020B0502020104020203" pitchFamily="34" charset="0"/>
                <a:ea typeface="Calibri" panose="020F0502020204030204" pitchFamily="34" charset="0"/>
              </a:rPr>
              <a:t>Transportation Program Specialist | Office of Financial Mgmt. &amp; Program Oversight</a:t>
            </a:r>
            <a:endParaRPr lang="en-US" sz="11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100" dirty="0">
                <a:solidFill>
                  <a:srgbClr val="7F7F7F"/>
                </a:solidFill>
                <a:effectLst/>
                <a:latin typeface="Gill Sans MT" panose="020B0502020104020203" pitchFamily="34" charset="0"/>
                <a:ea typeface="Calibri" panose="020F0502020204030204" pitchFamily="34" charset="0"/>
              </a:rPr>
              <a:t>Region V | Federal Transit Administration</a:t>
            </a:r>
            <a:r>
              <a:rPr lang="en-US" sz="1100" b="1" dirty="0">
                <a:solidFill>
                  <a:srgbClr val="7F7F7F"/>
                </a:solidFill>
                <a:effectLst/>
                <a:latin typeface="Gill Sans MT" panose="020B0502020104020203" pitchFamily="34" charset="0"/>
                <a:ea typeface="Calibri" panose="020F0502020204030204" pitchFamily="34" charset="0"/>
              </a:rPr>
              <a:t> |</a:t>
            </a:r>
            <a:r>
              <a:rPr lang="en-US" sz="1100" dirty="0">
                <a:solidFill>
                  <a:srgbClr val="7F7F7F"/>
                </a:solidFill>
                <a:effectLst/>
                <a:latin typeface="Gill Sans MT" panose="020B0502020104020203" pitchFamily="34" charset="0"/>
                <a:ea typeface="Calibri" panose="020F0502020204030204" pitchFamily="34" charset="0"/>
              </a:rPr>
              <a:t> U.S. Department of Transportation</a:t>
            </a:r>
            <a:endParaRPr lang="en-US" sz="11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100" dirty="0">
                <a:solidFill>
                  <a:srgbClr val="7F7F7F"/>
                </a:solidFill>
                <a:effectLst/>
                <a:latin typeface="Wingdings" panose="05000000000000000000" pitchFamily="2" charset="2"/>
                <a:ea typeface="Calibri" panose="020F0502020204030204" pitchFamily="34" charset="0"/>
              </a:rPr>
              <a:t>(</a:t>
            </a:r>
            <a:r>
              <a:rPr lang="en-US" sz="1100" dirty="0">
                <a:solidFill>
                  <a:srgbClr val="7F7F7F"/>
                </a:solidFill>
                <a:effectLst/>
                <a:latin typeface="Gill Sans MT" panose="020B0502020104020203" pitchFamily="34" charset="0"/>
                <a:ea typeface="Calibri" panose="020F0502020204030204" pitchFamily="34" charset="0"/>
              </a:rPr>
              <a:t> 312.353.3770</a:t>
            </a:r>
            <a:r>
              <a:rPr lang="en-US" sz="1100" b="1" dirty="0">
                <a:solidFill>
                  <a:srgbClr val="7F7F7F"/>
                </a:solidFill>
                <a:effectLst/>
                <a:latin typeface="Calibri" panose="020F0502020204030204" pitchFamily="34" charset="0"/>
                <a:ea typeface="Calibri" panose="020F0502020204030204" pitchFamily="34" charset="0"/>
              </a:rPr>
              <a:t> | f. </a:t>
            </a:r>
            <a:r>
              <a:rPr lang="en-US" sz="1100" dirty="0">
                <a:solidFill>
                  <a:srgbClr val="7F7F7F"/>
                </a:solidFill>
                <a:effectLst/>
                <a:latin typeface="Calibri" panose="020F0502020204030204" pitchFamily="34" charset="0"/>
                <a:ea typeface="Calibri" panose="020F0502020204030204" pitchFamily="34" charset="0"/>
              </a:rPr>
              <a:t>312.886.0351 | </a:t>
            </a:r>
            <a:r>
              <a:rPr lang="en-US" sz="1100" dirty="0">
                <a:solidFill>
                  <a:srgbClr val="808080"/>
                </a:solidFill>
                <a:effectLst/>
                <a:latin typeface="Wingdings" panose="05000000000000000000" pitchFamily="2" charset="2"/>
                <a:ea typeface="Calibri" panose="020F0502020204030204" pitchFamily="34" charset="0"/>
              </a:rPr>
              <a:t>*</a:t>
            </a:r>
            <a:r>
              <a:rPr lang="en-US" sz="1100" dirty="0">
                <a:solidFill>
                  <a:srgbClr val="808080"/>
                </a:solidFill>
                <a:effectLst/>
                <a:latin typeface="Calibri" panose="020F0502020204030204" pitchFamily="34" charset="0"/>
                <a:ea typeface="Calibri" panose="020F0502020204030204" pitchFamily="34" charset="0"/>
              </a:rPr>
              <a:t> </a:t>
            </a:r>
            <a:r>
              <a:rPr lang="en-US" sz="1100" u="sng" dirty="0">
                <a:solidFill>
                  <a:srgbClr val="0000FF"/>
                </a:solidFill>
                <a:effectLst/>
                <a:latin typeface="Gill Sans MT" panose="020B0502020104020203" pitchFamily="34" charset="0"/>
                <a:ea typeface="Calibri" panose="020F0502020204030204" pitchFamily="34" charset="0"/>
                <a:hlinkClick r:id="rId4"/>
              </a:rPr>
              <a:t>alexandria.burns@dot.gov</a:t>
            </a:r>
            <a:r>
              <a:rPr lang="en-US" sz="1100" b="1" dirty="0">
                <a:solidFill>
                  <a:srgbClr val="808080"/>
                </a:solidFill>
                <a:effectLst/>
                <a:latin typeface="Calibri" panose="020F0502020204030204" pitchFamily="34" charset="0"/>
                <a:ea typeface="Calibri" panose="020F0502020204030204" pitchFamily="34" charset="0"/>
              </a:rPr>
              <a:t> |</a:t>
            </a:r>
            <a:r>
              <a:rPr lang="en-US" sz="1100" dirty="0">
                <a:solidFill>
                  <a:srgbClr val="808080"/>
                </a:solidFill>
                <a:effectLst/>
                <a:latin typeface="Calibri" panose="020F0502020204030204" pitchFamily="34" charset="0"/>
                <a:ea typeface="Calibri" panose="020F0502020204030204" pitchFamily="34" charset="0"/>
              </a:rPr>
              <a:t> </a:t>
            </a:r>
            <a:r>
              <a:rPr lang="en-US" sz="1100" dirty="0">
                <a:solidFill>
                  <a:srgbClr val="808080"/>
                </a:solidFill>
                <a:effectLst/>
                <a:latin typeface="Wingdings" panose="05000000000000000000" pitchFamily="2" charset="2"/>
                <a:ea typeface="Calibri" panose="020F0502020204030204" pitchFamily="34" charset="0"/>
              </a:rPr>
              <a:t>8</a:t>
            </a:r>
            <a:r>
              <a:rPr lang="en-US" sz="1100" dirty="0">
                <a:solidFill>
                  <a:srgbClr val="808080"/>
                </a:solidFill>
                <a:effectLst/>
                <a:latin typeface="Calibri" panose="020F0502020204030204" pitchFamily="34" charset="0"/>
                <a:ea typeface="Calibri" panose="020F0502020204030204" pitchFamily="34" charset="0"/>
              </a:rPr>
              <a:t> </a:t>
            </a:r>
            <a:r>
              <a:rPr lang="en-US" sz="1100" u="sng" dirty="0">
                <a:solidFill>
                  <a:srgbClr val="0000FF"/>
                </a:solidFill>
                <a:effectLst/>
                <a:latin typeface="Gill Sans MT" panose="020B0502020104020203" pitchFamily="34" charset="0"/>
                <a:ea typeface="Calibri" panose="020F0502020204030204" pitchFamily="34" charset="0"/>
                <a:hlinkClick r:id="rId5"/>
              </a:rPr>
              <a:t>www.transit.dot.gov</a:t>
            </a:r>
            <a:endParaRPr lang="en-US" sz="1100" dirty="0">
              <a:effectLst/>
              <a:latin typeface="Calibri" panose="020F0502020204030204" pitchFamily="34" charset="0"/>
              <a:ea typeface="Calibri" panose="020F0502020204030204" pitchFamily="34" charset="0"/>
            </a:endParaRPr>
          </a:p>
          <a:p>
            <a:endParaRPr lang="en-US" sz="1200" dirty="0">
              <a:latin typeface="Times New Roman" panose="02020603050405020304" pitchFamily="18" charset="0"/>
              <a:ea typeface="Times New Roman" panose="02020603050405020304" pitchFamily="18" charset="0"/>
            </a:endParaRPr>
          </a:p>
          <a:p>
            <a:r>
              <a:rPr lang="en-US" sz="1200" b="1" dirty="0">
                <a:latin typeface="Calibri" panose="020F0502020204030204" pitchFamily="34" charset="0"/>
                <a:ea typeface="Times New Roman" panose="02020603050405020304" pitchFamily="18" charset="0"/>
                <a:cs typeface="Arial" panose="020B0604020202020204" pitchFamily="34" charset="0"/>
              </a:rPr>
              <a:t> </a:t>
            </a:r>
            <a:endParaRPr lang="en-US" sz="1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4086946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01514"/>
            <a:ext cx="12192000" cy="5755422"/>
          </a:xfrm>
          <a:prstGeom prst="rect">
            <a:avLst/>
          </a:prstGeom>
        </p:spPr>
        <p:txBody>
          <a:bodyPr wrap="square">
            <a:spAutoFit/>
          </a:bodyPr>
          <a:lstStyle/>
          <a:p>
            <a:pPr marL="228600" marR="0" indent="-228600">
              <a:spcBef>
                <a:spcPts val="0"/>
              </a:spcBef>
              <a:spcAft>
                <a:spcPts val="0"/>
              </a:spcAft>
            </a:pPr>
            <a:r>
              <a:rPr lang="en-US" sz="1600" b="1" dirty="0">
                <a:latin typeface="Calibri" panose="020F0502020204030204" pitchFamily="34" charset="0"/>
                <a:ea typeface="Times New Roman" panose="02020603050405020304" pitchFamily="18" charset="0"/>
                <a:cs typeface="Arial" panose="020B0604020202020204" pitchFamily="34" charset="0"/>
              </a:rPr>
              <a:t>N.	</a:t>
            </a:r>
            <a:r>
              <a:rPr lang="en-US" sz="1600" b="1" u="sng" dirty="0">
                <a:latin typeface="Calibri" panose="020F0502020204030204" pitchFamily="34" charset="0"/>
                <a:ea typeface="Times New Roman" panose="02020603050405020304" pitchFamily="18" charset="0"/>
                <a:cs typeface="Arial" panose="020B0604020202020204" pitchFamily="34" charset="0"/>
              </a:rPr>
              <a:t>SOCIAL IMPACTS AND COMMUNITY DISRUPTION</a:t>
            </a:r>
            <a:r>
              <a:rPr lang="en-US" sz="1600" b="1" dirty="0">
                <a:latin typeface="Calibri" panose="020F0502020204030204" pitchFamily="34" charset="0"/>
                <a:ea typeface="Times New Roman" panose="02020603050405020304" pitchFamily="18" charset="0"/>
                <a:cs typeface="Arial" panose="020B0604020202020204" pitchFamily="34" charset="0"/>
              </a:rPr>
              <a:t>:  </a:t>
            </a:r>
            <a:r>
              <a:rPr lang="en-US" sz="1600" dirty="0">
                <a:latin typeface="Calibri" panose="020F0502020204030204" pitchFamily="34" charset="0"/>
                <a:ea typeface="Times New Roman" panose="02020603050405020304" pitchFamily="18" charset="0"/>
                <a:cs typeface="Arial" panose="020B0604020202020204" pitchFamily="34" charset="0"/>
              </a:rPr>
              <a:t>Provide a socio-economic profile of the affected community.  Describe the impacts of the proposed project on the community.  Identify any community resources that would be affected and the nature and extent of the effect.</a:t>
            </a:r>
            <a:endParaRPr lang="en-US" sz="1600" dirty="0">
              <a:latin typeface="Times New Roman" panose="02020603050405020304" pitchFamily="18" charset="0"/>
              <a:ea typeface="Times New Roman" panose="02020603050405020304" pitchFamily="18" charset="0"/>
            </a:endParaRPr>
          </a:p>
          <a:p>
            <a:pPr marL="228600" marR="0" indent="-228600">
              <a:spcBef>
                <a:spcPts val="0"/>
              </a:spcBef>
              <a:spcAft>
                <a:spcPts val="0"/>
              </a:spcAft>
            </a:pPr>
            <a:r>
              <a:rPr lang="en-US" sz="1600" dirty="0">
                <a:latin typeface="Calibri" panose="020F0502020204030204" pitchFamily="34" charset="0"/>
                <a:ea typeface="Times New Roman" panose="02020603050405020304" pitchFamily="18" charset="0"/>
                <a:cs typeface="Arial" panose="020B0604020202020204" pitchFamily="34" charset="0"/>
              </a:rPr>
              <a:t> </a:t>
            </a:r>
            <a:endParaRPr lang="en-US" sz="1600" dirty="0">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Calibri" panose="020F0502020204030204" pitchFamily="34" charset="0"/>
              <a:buChar char="-"/>
            </a:pPr>
            <a:r>
              <a:rPr lang="en-US" sz="1600" dirty="0">
                <a:solidFill>
                  <a:schemeClr val="accent1">
                    <a:lumMod val="75000"/>
                  </a:schemeClr>
                </a:solidFill>
                <a:latin typeface="Calibri" panose="020F0502020204030204" pitchFamily="34" charset="0"/>
                <a:ea typeface="Times New Roman" panose="02020603050405020304" pitchFamily="18" charset="0"/>
                <a:cs typeface="Arial" panose="020B0604020202020204" pitchFamily="34" charset="0"/>
              </a:rPr>
              <a:t>This project will not affect the surrounding community negatively. The location was previously used for a similar but smaller facility.  The increase in the size of the bus storage and maintenance facility is not regarded as adverse given the adjacent commercial and institutional land use. Further demographic data regarding this neighborhood can be found on </a:t>
            </a:r>
            <a:r>
              <a:rPr lang="en-US" sz="1600" b="1" dirty="0">
                <a:solidFill>
                  <a:schemeClr val="accent1">
                    <a:lumMod val="75000"/>
                  </a:schemeClr>
                </a:solidFill>
                <a:latin typeface="Calibri" panose="020F0502020204030204" pitchFamily="34" charset="0"/>
                <a:ea typeface="Times New Roman" panose="02020603050405020304" pitchFamily="18" charset="0"/>
                <a:cs typeface="Arial" panose="020B0604020202020204" pitchFamily="34" charset="0"/>
              </a:rPr>
              <a:t>FIGURE N1</a:t>
            </a:r>
            <a:r>
              <a:rPr lang="en-US" sz="1600" dirty="0">
                <a:solidFill>
                  <a:schemeClr val="accent1">
                    <a:lumMod val="75000"/>
                  </a:schemeClr>
                </a:solidFill>
                <a:latin typeface="Calibri" panose="020F0502020204030204" pitchFamily="34" charset="0"/>
                <a:ea typeface="Times New Roman" panose="02020603050405020304" pitchFamily="18" charset="0"/>
                <a:cs typeface="Arial" panose="020B0604020202020204" pitchFamily="34" charset="0"/>
              </a:rPr>
              <a:t>.</a:t>
            </a:r>
          </a:p>
          <a:p>
            <a:pPr marR="0" lvl="0">
              <a:spcBef>
                <a:spcPts val="0"/>
              </a:spcBef>
              <a:spcAft>
                <a:spcPts val="0"/>
              </a:spcAft>
            </a:pPr>
            <a:endParaRPr lang="en-US" sz="1600" dirty="0">
              <a:solidFill>
                <a:schemeClr val="accent1">
                  <a:lumMod val="75000"/>
                </a:schemeClr>
              </a:solidFill>
              <a:latin typeface="Times New Roman" panose="02020603050405020304" pitchFamily="18" charset="0"/>
              <a:ea typeface="Times New Roman" panose="02020603050405020304" pitchFamily="18" charset="0"/>
              <a:cs typeface="Arial" panose="020B0604020202020204" pitchFamily="34" charset="0"/>
            </a:endParaRPr>
          </a:p>
          <a:p>
            <a:pPr marL="342900" marR="0" lvl="0" indent="-342900">
              <a:spcBef>
                <a:spcPts val="0"/>
              </a:spcBef>
              <a:spcAft>
                <a:spcPts val="0"/>
              </a:spcAft>
              <a:buFont typeface="Calibri" panose="020F0502020204030204" pitchFamily="34" charset="0"/>
              <a:buChar char="-"/>
            </a:pPr>
            <a:r>
              <a:rPr lang="en-US" sz="1600" dirty="0">
                <a:solidFill>
                  <a:schemeClr val="accent1">
                    <a:lumMod val="75000"/>
                  </a:schemeClr>
                </a:solidFill>
                <a:latin typeface="Calibri" panose="020F0502020204030204" pitchFamily="34" charset="0"/>
                <a:ea typeface="Times New Roman" panose="02020603050405020304" pitchFamily="18" charset="0"/>
                <a:cs typeface="Arial" panose="020B0604020202020204" pitchFamily="34" charset="0"/>
              </a:rPr>
              <a:t>Within a 1-mile radius of the project area in </a:t>
            </a:r>
            <a:r>
              <a:rPr lang="en-US" sz="1600" b="1" dirty="0">
                <a:solidFill>
                  <a:schemeClr val="accent1">
                    <a:lumMod val="75000"/>
                  </a:schemeClr>
                </a:solidFill>
                <a:latin typeface="Calibri" panose="020F0502020204030204" pitchFamily="34" charset="0"/>
                <a:ea typeface="Times New Roman" panose="02020603050405020304" pitchFamily="18" charset="0"/>
                <a:cs typeface="Arial" panose="020B0604020202020204" pitchFamily="34" charset="0"/>
              </a:rPr>
              <a:t>FIGURE N2</a:t>
            </a:r>
            <a:r>
              <a:rPr lang="en-US" sz="1600" dirty="0">
                <a:solidFill>
                  <a:schemeClr val="accent1">
                    <a:lumMod val="75000"/>
                  </a:schemeClr>
                </a:solidFill>
                <a:latin typeface="Calibri" panose="020F0502020204030204" pitchFamily="34" charset="0"/>
                <a:ea typeface="Times New Roman" panose="02020603050405020304" pitchFamily="18" charset="0"/>
                <a:cs typeface="Arial" panose="020B0604020202020204" pitchFamily="34" charset="0"/>
              </a:rPr>
              <a:t>, there are an estimated 3,459 households, with per capita income </a:t>
            </a:r>
            <a:r>
              <a:rPr lang="en-US" sz="1600" dirty="0">
                <a:solidFill>
                  <a:schemeClr val="accent1">
                    <a:lumMod val="75000"/>
                  </a:schemeClr>
                </a:solidFill>
                <a:highlight>
                  <a:srgbClr val="00FFFF"/>
                </a:highlight>
                <a:latin typeface="Calibri" panose="020F0502020204030204" pitchFamily="34" charset="0"/>
                <a:ea typeface="Times New Roman" panose="02020603050405020304" pitchFamily="18" charset="0"/>
                <a:cs typeface="Arial" panose="020B0604020202020204" pitchFamily="34" charset="0"/>
              </a:rPr>
              <a:t>of $22,898</a:t>
            </a:r>
            <a:r>
              <a:rPr lang="en-US" sz="1600" dirty="0">
                <a:solidFill>
                  <a:schemeClr val="accent1">
                    <a:lumMod val="75000"/>
                  </a:schemeClr>
                </a:solidFill>
                <a:latin typeface="Calibri" panose="020F0502020204030204" pitchFamily="34" charset="0"/>
                <a:ea typeface="Times New Roman" panose="02020603050405020304" pitchFamily="18" charset="0"/>
                <a:cs typeface="Arial" panose="020B0604020202020204" pitchFamily="34" charset="0"/>
              </a:rPr>
              <a:t>. The majority share of household income is identified as being the 31% of the population earning from $25,000 to $50,000. The remaining income by household for the study area is 15% earning less than $15,000, 14% earning $15,000-$25,000, 18% earning $50,000-$75,000 and 23% earned more than $75,000. </a:t>
            </a:r>
          </a:p>
          <a:p>
            <a:pPr marR="0" lvl="0">
              <a:spcBef>
                <a:spcPts val="0"/>
              </a:spcBef>
              <a:spcAft>
                <a:spcPts val="0"/>
              </a:spcAft>
            </a:pPr>
            <a:endParaRPr lang="en-US" sz="1600" dirty="0">
              <a:solidFill>
                <a:schemeClr val="accent1">
                  <a:lumMod val="75000"/>
                </a:schemeClr>
              </a:solidFill>
              <a:latin typeface="Times New Roman" panose="02020603050405020304" pitchFamily="18" charset="0"/>
              <a:ea typeface="Times New Roman" panose="02020603050405020304" pitchFamily="18" charset="0"/>
              <a:cs typeface="Arial" panose="020B0604020202020204" pitchFamily="34" charset="0"/>
            </a:endParaRPr>
          </a:p>
          <a:p>
            <a:pPr marL="342900" marR="0" lvl="0" indent="-342900">
              <a:spcBef>
                <a:spcPts val="0"/>
              </a:spcBef>
              <a:spcAft>
                <a:spcPts val="0"/>
              </a:spcAft>
              <a:buFont typeface="Calibri" panose="020F0502020204030204" pitchFamily="34" charset="0"/>
              <a:buChar char="-"/>
            </a:pPr>
            <a:r>
              <a:rPr lang="en-US" sz="1600" dirty="0">
                <a:solidFill>
                  <a:schemeClr val="accent1">
                    <a:lumMod val="75000"/>
                  </a:schemeClr>
                </a:solidFill>
                <a:latin typeface="Calibri" panose="020F0502020204030204" pitchFamily="34" charset="0"/>
                <a:ea typeface="Times New Roman" panose="02020603050405020304" pitchFamily="18" charset="0"/>
                <a:cs typeface="Arial" panose="020B0604020202020204" pitchFamily="34" charset="0"/>
              </a:rPr>
              <a:t>Within a 1-mile radius of the project area, there are an estimated 6,776 people with almost a 13% minority rate. According to the </a:t>
            </a:r>
            <a:r>
              <a:rPr lang="en-US" sz="1600" dirty="0" err="1">
                <a:solidFill>
                  <a:schemeClr val="accent1">
                    <a:lumMod val="75000"/>
                  </a:schemeClr>
                </a:solidFill>
                <a:latin typeface="Calibri" panose="020F0502020204030204" pitchFamily="34" charset="0"/>
                <a:ea typeface="Times New Roman" panose="02020603050405020304" pitchFamily="18" charset="0"/>
                <a:cs typeface="Arial" panose="020B0604020202020204" pitchFamily="34" charset="0"/>
              </a:rPr>
              <a:t>EJScreen</a:t>
            </a:r>
            <a:r>
              <a:rPr lang="en-US" sz="1600" dirty="0">
                <a:solidFill>
                  <a:schemeClr val="accent1">
                    <a:lumMod val="75000"/>
                  </a:schemeClr>
                </a:solidFill>
                <a:latin typeface="Calibri" panose="020F0502020204030204" pitchFamily="34" charset="0"/>
                <a:ea typeface="Times New Roman" panose="02020603050405020304" pitchFamily="18" charset="0"/>
                <a:cs typeface="Arial" panose="020B0604020202020204" pitchFamily="34" charset="0"/>
              </a:rPr>
              <a:t> tool on the United States Environmental Protection Agency website, the people within the project area reported as 89% white alone, 7% black and 1% Asian. According to the same tool, 17% reported being between 0-17 years old, 83% ranging between 18-65, and 19% older than 65. </a:t>
            </a:r>
          </a:p>
          <a:p>
            <a:pPr marR="0" lvl="0">
              <a:spcBef>
                <a:spcPts val="0"/>
              </a:spcBef>
              <a:spcAft>
                <a:spcPts val="0"/>
              </a:spcAft>
            </a:pPr>
            <a:endParaRPr lang="en-US" sz="1600" dirty="0">
              <a:solidFill>
                <a:schemeClr val="accent1">
                  <a:lumMod val="75000"/>
                </a:schemeClr>
              </a:solidFill>
              <a:latin typeface="Times New Roman" panose="02020603050405020304" pitchFamily="18" charset="0"/>
              <a:ea typeface="Times New Roman" panose="02020603050405020304" pitchFamily="18" charset="0"/>
              <a:cs typeface="Arial" panose="020B0604020202020204" pitchFamily="34" charset="0"/>
            </a:endParaRPr>
          </a:p>
          <a:p>
            <a:pPr marL="342900" marR="0" lvl="0" indent="-342900">
              <a:spcBef>
                <a:spcPts val="0"/>
              </a:spcBef>
              <a:spcAft>
                <a:spcPts val="0"/>
              </a:spcAft>
              <a:buFont typeface="Calibri" panose="020F0502020204030204" pitchFamily="34" charset="0"/>
              <a:buChar char="-"/>
            </a:pPr>
            <a:r>
              <a:rPr lang="en-US" sz="1600" dirty="0">
                <a:solidFill>
                  <a:schemeClr val="accent1">
                    <a:lumMod val="75000"/>
                  </a:schemeClr>
                </a:solidFill>
                <a:latin typeface="Calibri" panose="020F0502020204030204" pitchFamily="34" charset="0"/>
                <a:ea typeface="Times New Roman" panose="02020603050405020304" pitchFamily="18" charset="0"/>
                <a:cs typeface="Arial" panose="020B0604020202020204" pitchFamily="34" charset="0"/>
              </a:rPr>
              <a:t>Within the study area, 96% speaks only English and 4% of the population live in a non-English household. Of the area’s Non-English home population, 3% reported as the ability to speak English “very well,” 1% reported as speaking English “well,” and 1% reported as speaking English “less than very well.” There are 0 linguistically isolated households identified within the study area.</a:t>
            </a:r>
          </a:p>
          <a:p>
            <a:pPr marL="342900" marR="0" lvl="0" indent="-342900">
              <a:spcBef>
                <a:spcPts val="0"/>
              </a:spcBef>
              <a:spcAft>
                <a:spcPts val="0"/>
              </a:spcAft>
              <a:buFont typeface="Calibri" panose="020F0502020204030204" pitchFamily="34" charset="0"/>
              <a:buChar char="-"/>
            </a:pPr>
            <a:endParaRPr lang="en-US" sz="1600" dirty="0">
              <a:solidFill>
                <a:schemeClr val="accent1">
                  <a:lumMod val="75000"/>
                </a:schemeClr>
              </a:solidFill>
              <a:effectLst/>
              <a:latin typeface="Calibri" panose="020F0502020204030204" pitchFamily="34" charset="0"/>
              <a:ea typeface="Times New Roman" panose="02020603050405020304" pitchFamily="18" charset="0"/>
              <a:cs typeface="Arial" panose="020B0604020202020204" pitchFamily="34" charset="0"/>
            </a:endParaRPr>
          </a:p>
          <a:p>
            <a:r>
              <a:rPr lang="en-US" sz="1600" b="1" dirty="0">
                <a:latin typeface="Calibri" panose="020F0502020204030204" pitchFamily="34" charset="0"/>
                <a:cs typeface="Arial" panose="020B0604020202020204" pitchFamily="34" charset="0"/>
              </a:rPr>
              <a:t>(Updated Aug. 2023)</a:t>
            </a:r>
            <a:endParaRPr lang="en-US" sz="1600" b="1" dirty="0"/>
          </a:p>
          <a:p>
            <a:pPr marR="0" lvl="0">
              <a:spcBef>
                <a:spcPts val="0"/>
              </a:spcBef>
              <a:spcAft>
                <a:spcPts val="0"/>
              </a:spcAft>
            </a:pPr>
            <a:endParaRPr lang="en-US" sz="1600" dirty="0">
              <a:solidFill>
                <a:schemeClr val="accent1">
                  <a:lumMod val="75000"/>
                </a:schemeClr>
              </a:solidFill>
              <a:effectLst/>
              <a:latin typeface="Times New Roman" panose="02020603050405020304" pitchFamily="18"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0336316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6ECB5-D99F-42D2-8C76-7CD866993773}"/>
              </a:ext>
            </a:extLst>
          </p:cNvPr>
          <p:cNvSpPr>
            <a:spLocks noGrp="1"/>
          </p:cNvSpPr>
          <p:nvPr>
            <p:ph type="title"/>
          </p:nvPr>
        </p:nvSpPr>
        <p:spPr>
          <a:xfrm>
            <a:off x="838200" y="365125"/>
            <a:ext cx="10515600" cy="412115"/>
          </a:xfrm>
        </p:spPr>
        <p:txBody>
          <a:bodyPr>
            <a:normAutofit/>
          </a:bodyPr>
          <a:lstStyle/>
          <a:p>
            <a:r>
              <a:rPr lang="en-US" sz="1800" b="1" dirty="0" err="1"/>
              <a:t>EJS</a:t>
            </a:r>
            <a:r>
              <a:rPr lang="en-US" sz="1800" b="1" dirty="0"/>
              <a:t> Report </a:t>
            </a:r>
            <a:r>
              <a:rPr lang="en-US" sz="1800" dirty="0"/>
              <a:t>– Kokomo Indiana – Updated Aug. 2023</a:t>
            </a:r>
          </a:p>
        </p:txBody>
      </p:sp>
      <p:pic>
        <p:nvPicPr>
          <p:cNvPr id="5" name="Picture 4">
            <a:extLst>
              <a:ext uri="{FF2B5EF4-FFF2-40B4-BE49-F238E27FC236}">
                <a16:creationId xmlns:a16="http://schemas.microsoft.com/office/drawing/2014/main" id="{F79DC12F-D9BB-4A94-9DE9-8A0A7D275707}"/>
              </a:ext>
            </a:extLst>
          </p:cNvPr>
          <p:cNvPicPr>
            <a:picLocks noChangeAspect="1"/>
          </p:cNvPicPr>
          <p:nvPr/>
        </p:nvPicPr>
        <p:blipFill rotWithShape="1">
          <a:blip r:embed="rId2"/>
          <a:srcRect t="14845" r="62036" b="17526"/>
          <a:stretch/>
        </p:blipFill>
        <p:spPr>
          <a:xfrm>
            <a:off x="838200" y="957518"/>
            <a:ext cx="8711153" cy="5535357"/>
          </a:xfrm>
          <a:prstGeom prst="rect">
            <a:avLst/>
          </a:prstGeom>
        </p:spPr>
      </p:pic>
    </p:spTree>
    <p:extLst>
      <p:ext uri="{BB962C8B-B14F-4D97-AF65-F5344CB8AC3E}">
        <p14:creationId xmlns:p14="http://schemas.microsoft.com/office/powerpoint/2010/main" val="940400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97353" y="142732"/>
            <a:ext cx="6497158" cy="369332"/>
          </a:xfrm>
          <a:prstGeom prst="rect">
            <a:avLst/>
          </a:prstGeom>
          <a:noFill/>
        </p:spPr>
        <p:txBody>
          <a:bodyPr wrap="square" rtlCol="0">
            <a:spAutoFit/>
          </a:bodyPr>
          <a:lstStyle/>
          <a:p>
            <a:r>
              <a:rPr lang="en-US" b="1" dirty="0"/>
              <a:t>FIGURE N1</a:t>
            </a:r>
            <a:r>
              <a:rPr lang="en-US" dirty="0"/>
              <a:t>  1-mile radius data  Updated Aug. 2023</a:t>
            </a:r>
          </a:p>
        </p:txBody>
      </p:sp>
      <p:pic>
        <p:nvPicPr>
          <p:cNvPr id="10" name="Picture 9" descr="A screenshot of a computer screen&#10;&#10;Description automatically generated">
            <a:extLst>
              <a:ext uri="{FF2B5EF4-FFF2-40B4-BE49-F238E27FC236}">
                <a16:creationId xmlns:a16="http://schemas.microsoft.com/office/drawing/2014/main" id="{8672BE21-A35D-41FB-BD7E-CA1B84961185}"/>
              </a:ext>
            </a:extLst>
          </p:cNvPr>
          <p:cNvPicPr/>
          <p:nvPr/>
        </p:nvPicPr>
        <p:blipFill rotWithShape="1">
          <a:blip r:embed="rId2"/>
          <a:srcRect l="73020" t="12778" r="521" b="44074"/>
          <a:stretch/>
        </p:blipFill>
        <p:spPr bwMode="auto">
          <a:xfrm>
            <a:off x="397353" y="614164"/>
            <a:ext cx="5698647" cy="5731772"/>
          </a:xfrm>
          <a:prstGeom prst="rect">
            <a:avLst/>
          </a:prstGeom>
          <a:ln>
            <a:noFill/>
          </a:ln>
          <a:extLst>
            <a:ext uri="{53640926-AAD7-44D8-BBD7-CCE9431645EC}">
              <a14:shadowObscured xmlns:a14="http://schemas.microsoft.com/office/drawing/2010/main"/>
            </a:ext>
          </a:extLst>
        </p:spPr>
      </p:pic>
      <p:sp>
        <p:nvSpPr>
          <p:cNvPr id="2" name="Arrow: Down 1">
            <a:extLst>
              <a:ext uri="{FF2B5EF4-FFF2-40B4-BE49-F238E27FC236}">
                <a16:creationId xmlns:a16="http://schemas.microsoft.com/office/drawing/2014/main" id="{0758D453-0C79-4E7C-8BE0-0631D0E08094}"/>
              </a:ext>
            </a:extLst>
          </p:cNvPr>
          <p:cNvSpPr/>
          <p:nvPr/>
        </p:nvSpPr>
        <p:spPr>
          <a:xfrm rot="16200000">
            <a:off x="2179473" y="5443267"/>
            <a:ext cx="252447" cy="30694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9EECBB4-B97C-484F-B968-0FA1AB93A1ED}"/>
              </a:ext>
            </a:extLst>
          </p:cNvPr>
          <p:cNvPicPr>
            <a:picLocks noChangeAspect="1"/>
          </p:cNvPicPr>
          <p:nvPr/>
        </p:nvPicPr>
        <p:blipFill rotWithShape="1">
          <a:blip r:embed="rId3"/>
          <a:srcRect t="14708" r="62423" b="17938"/>
          <a:stretch/>
        </p:blipFill>
        <p:spPr>
          <a:xfrm>
            <a:off x="6254496" y="619066"/>
            <a:ext cx="5535011" cy="5580566"/>
          </a:xfrm>
          <a:prstGeom prst="rect">
            <a:avLst/>
          </a:prstGeom>
        </p:spPr>
      </p:pic>
    </p:spTree>
    <p:extLst>
      <p:ext uri="{BB962C8B-B14F-4D97-AF65-F5344CB8AC3E}">
        <p14:creationId xmlns:p14="http://schemas.microsoft.com/office/powerpoint/2010/main" val="16503318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E42C7-1A72-4561-BB4A-579EC1BE9BAE}"/>
              </a:ext>
            </a:extLst>
          </p:cNvPr>
          <p:cNvSpPr>
            <a:spLocks noGrp="1"/>
          </p:cNvSpPr>
          <p:nvPr>
            <p:ph type="title"/>
          </p:nvPr>
        </p:nvSpPr>
        <p:spPr>
          <a:xfrm>
            <a:off x="765048" y="35623"/>
            <a:ext cx="10515600" cy="512699"/>
          </a:xfrm>
        </p:spPr>
        <p:txBody>
          <a:bodyPr>
            <a:normAutofit/>
          </a:bodyPr>
          <a:lstStyle/>
          <a:p>
            <a:r>
              <a:rPr lang="en-US" sz="1600" b="1" dirty="0"/>
              <a:t>Figure N1  1-mile radius continued - </a:t>
            </a:r>
            <a:r>
              <a:rPr lang="en-US" sz="1600" dirty="0" err="1"/>
              <a:t>EJS</a:t>
            </a:r>
            <a:r>
              <a:rPr lang="en-US" sz="1600" dirty="0"/>
              <a:t> Summary Reports – August 04, 2023</a:t>
            </a:r>
          </a:p>
        </p:txBody>
      </p:sp>
      <p:pic>
        <p:nvPicPr>
          <p:cNvPr id="17" name="Picture 16">
            <a:extLst>
              <a:ext uri="{FF2B5EF4-FFF2-40B4-BE49-F238E27FC236}">
                <a16:creationId xmlns:a16="http://schemas.microsoft.com/office/drawing/2014/main" id="{0F9CDF93-B6AB-4B0B-A898-F2784D7FCFFE}"/>
              </a:ext>
            </a:extLst>
          </p:cNvPr>
          <p:cNvPicPr>
            <a:picLocks noChangeAspect="1"/>
          </p:cNvPicPr>
          <p:nvPr/>
        </p:nvPicPr>
        <p:blipFill rotWithShape="1">
          <a:blip r:embed="rId2"/>
          <a:srcRect l="-2025" t="7409" r="60025" b="8590"/>
          <a:stretch/>
        </p:blipFill>
        <p:spPr>
          <a:xfrm>
            <a:off x="673608" y="478604"/>
            <a:ext cx="5349240" cy="6017895"/>
          </a:xfrm>
          <a:prstGeom prst="rect">
            <a:avLst/>
          </a:prstGeom>
        </p:spPr>
      </p:pic>
      <p:pic>
        <p:nvPicPr>
          <p:cNvPr id="19" name="Picture 18">
            <a:extLst>
              <a:ext uri="{FF2B5EF4-FFF2-40B4-BE49-F238E27FC236}">
                <a16:creationId xmlns:a16="http://schemas.microsoft.com/office/drawing/2014/main" id="{F87884C4-B79A-4317-9F03-C5A8D1CCBBA5}"/>
              </a:ext>
            </a:extLst>
          </p:cNvPr>
          <p:cNvPicPr>
            <a:picLocks noChangeAspect="1"/>
          </p:cNvPicPr>
          <p:nvPr/>
        </p:nvPicPr>
        <p:blipFill rotWithShape="1">
          <a:blip r:embed="rId3"/>
          <a:srcRect t="9466" r="62050" b="10134"/>
          <a:stretch/>
        </p:blipFill>
        <p:spPr>
          <a:xfrm>
            <a:off x="6169154" y="545741"/>
            <a:ext cx="4995672" cy="5953340"/>
          </a:xfrm>
          <a:prstGeom prst="rect">
            <a:avLst/>
          </a:prstGeom>
        </p:spPr>
      </p:pic>
    </p:spTree>
    <p:extLst>
      <p:ext uri="{BB962C8B-B14F-4D97-AF65-F5344CB8AC3E}">
        <p14:creationId xmlns:p14="http://schemas.microsoft.com/office/powerpoint/2010/main" val="39400855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05662" y="43933"/>
            <a:ext cx="7302730" cy="369332"/>
          </a:xfrm>
          <a:prstGeom prst="rect">
            <a:avLst/>
          </a:prstGeom>
          <a:noFill/>
        </p:spPr>
        <p:txBody>
          <a:bodyPr wrap="square" rtlCol="0">
            <a:spAutoFit/>
          </a:bodyPr>
          <a:lstStyle/>
          <a:p>
            <a:r>
              <a:rPr lang="en-US" b="1" dirty="0"/>
              <a:t>FIGURE N1</a:t>
            </a:r>
            <a:r>
              <a:rPr lang="en-US" dirty="0"/>
              <a:t>  1-mile radius data continued – Updated Aug. 2023</a:t>
            </a:r>
          </a:p>
        </p:txBody>
      </p:sp>
      <p:pic>
        <p:nvPicPr>
          <p:cNvPr id="8" name="Picture 7">
            <a:extLst>
              <a:ext uri="{FF2B5EF4-FFF2-40B4-BE49-F238E27FC236}">
                <a16:creationId xmlns:a16="http://schemas.microsoft.com/office/drawing/2014/main" id="{269E9671-CEF4-484D-9B76-4CC8831CA77C}"/>
              </a:ext>
            </a:extLst>
          </p:cNvPr>
          <p:cNvPicPr>
            <a:picLocks noChangeAspect="1"/>
          </p:cNvPicPr>
          <p:nvPr/>
        </p:nvPicPr>
        <p:blipFill rotWithShape="1">
          <a:blip r:embed="rId2"/>
          <a:srcRect t="40133" r="61000" b="13200"/>
          <a:stretch/>
        </p:blipFill>
        <p:spPr>
          <a:xfrm>
            <a:off x="405662" y="413265"/>
            <a:ext cx="9003514" cy="6060058"/>
          </a:xfrm>
          <a:prstGeom prst="rect">
            <a:avLst/>
          </a:prstGeom>
        </p:spPr>
      </p:pic>
    </p:spTree>
    <p:extLst>
      <p:ext uri="{BB962C8B-B14F-4D97-AF65-F5344CB8AC3E}">
        <p14:creationId xmlns:p14="http://schemas.microsoft.com/office/powerpoint/2010/main" val="8748361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6795" y="1078956"/>
            <a:ext cx="11538409" cy="4247317"/>
          </a:xfrm>
          <a:prstGeom prst="rect">
            <a:avLst/>
          </a:prstGeom>
        </p:spPr>
        <p:txBody>
          <a:bodyPr wrap="square">
            <a:spAutoFit/>
          </a:bodyPr>
          <a:lstStyle/>
          <a:p>
            <a:pPr marL="342900" marR="0" indent="-342900">
              <a:spcBef>
                <a:spcPts val="0"/>
              </a:spcBef>
              <a:spcAft>
                <a:spcPts val="0"/>
              </a:spcAft>
              <a:buAutoNum type="alphaUcPeriod" startAt="15"/>
            </a:pPr>
            <a:r>
              <a:rPr lang="en-US" b="1" u="sng" dirty="0">
                <a:latin typeface="Calibri" panose="020F0502020204030204" pitchFamily="34" charset="0"/>
                <a:ea typeface="Times New Roman" panose="02020603050405020304" pitchFamily="18" charset="0"/>
                <a:cs typeface="Arial" panose="020B0604020202020204" pitchFamily="34" charset="0"/>
              </a:rPr>
              <a:t>ENVIRONMENTAL JUSTICE</a:t>
            </a:r>
            <a:r>
              <a:rPr lang="en-US" b="1" dirty="0">
                <a:latin typeface="Calibri" panose="020F0502020204030204" pitchFamily="34" charset="0"/>
                <a:ea typeface="Times New Roman" panose="02020603050405020304" pitchFamily="18" charset="0"/>
                <a:cs typeface="Arial" panose="020B0604020202020204" pitchFamily="34" charset="0"/>
              </a:rPr>
              <a:t>:  </a:t>
            </a:r>
            <a:r>
              <a:rPr lang="en-US" dirty="0">
                <a:latin typeface="Calibri" panose="020F0502020204030204" pitchFamily="34" charset="0"/>
                <a:ea typeface="Times New Roman" panose="02020603050405020304" pitchFamily="18" charset="0"/>
                <a:cs typeface="Arial" panose="020B0604020202020204" pitchFamily="34" charset="0"/>
              </a:rPr>
              <a:t>Identify the concentrations of minority and low-income populations in the area.  Following FTA guidelines on environmental justice (FTA Circular 4703.1), define “minority” and “low-income” populations, and describe whether or not the project would result in disproportionately high and adverse impacts on minority or low-income populations.</a:t>
            </a:r>
          </a:p>
          <a:p>
            <a:pPr marR="0">
              <a:spcBef>
                <a:spcPts val="0"/>
              </a:spcBef>
              <a:spcAft>
                <a:spcPts val="0"/>
              </a:spcAft>
            </a:pPr>
            <a:endParaRPr lang="en-US" dirty="0">
              <a:latin typeface="Times New Roman" panose="02020603050405020304" pitchFamily="18" charset="0"/>
              <a:ea typeface="Times New Roman" panose="02020603050405020304" pitchFamily="18" charset="0"/>
            </a:endParaRPr>
          </a:p>
          <a:p>
            <a:pPr marL="228600" marR="0" indent="-228600">
              <a:spcBef>
                <a:spcPts val="0"/>
              </a:spcBef>
              <a:spcAft>
                <a:spcPts val="0"/>
              </a:spcAft>
            </a:pPr>
            <a:r>
              <a:rPr lang="en-US" dirty="0">
                <a:latin typeface="Calibri" panose="020F0502020204030204" pitchFamily="34" charset="0"/>
                <a:ea typeface="Times New Roman" panose="02020603050405020304" pitchFamily="18" charset="0"/>
                <a:cs typeface="Arial" panose="020B0604020202020204" pitchFamily="34" charset="0"/>
              </a:rPr>
              <a:t> </a:t>
            </a:r>
            <a:endParaRPr lang="en-US" dirty="0">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Calibri" panose="020F0502020204030204" pitchFamily="34" charset="0"/>
              <a:buChar char="-"/>
            </a:pPr>
            <a:r>
              <a:rPr lang="en-US" dirty="0">
                <a:solidFill>
                  <a:schemeClr val="accent1">
                    <a:lumMod val="75000"/>
                  </a:schemeClr>
                </a:solidFill>
                <a:latin typeface="Calibri" panose="020F0502020204030204" pitchFamily="34" charset="0"/>
                <a:ea typeface="Times New Roman" panose="02020603050405020304" pitchFamily="18" charset="0"/>
                <a:cs typeface="Arial" panose="020B0604020202020204" pitchFamily="34" charset="0"/>
              </a:rPr>
              <a:t>According to FTA Circular 4703.1 of the 1-mile radius, there is 9% who reported as black, 1% reported as Hispanic, 2% reported as Asian, and 3% reported as 2 or more races  (</a:t>
            </a:r>
            <a:r>
              <a:rPr lang="en-US" b="1" dirty="0">
                <a:solidFill>
                  <a:schemeClr val="accent1">
                    <a:lumMod val="75000"/>
                  </a:schemeClr>
                </a:solidFill>
                <a:latin typeface="Calibri" panose="020F0502020204030204" pitchFamily="34" charset="0"/>
                <a:ea typeface="Times New Roman" panose="02020603050405020304" pitchFamily="18" charset="0"/>
                <a:cs typeface="Arial" panose="020B0604020202020204" pitchFamily="34" charset="0"/>
              </a:rPr>
              <a:t>FIGURE N2</a:t>
            </a:r>
            <a:r>
              <a:rPr lang="en-US" dirty="0">
                <a:solidFill>
                  <a:schemeClr val="accent1">
                    <a:lumMod val="75000"/>
                  </a:schemeClr>
                </a:solidFill>
                <a:latin typeface="Calibri" panose="020F0502020204030204" pitchFamily="34" charset="0"/>
                <a:ea typeface="Times New Roman" panose="02020603050405020304" pitchFamily="18" charset="0"/>
                <a:cs typeface="Arial" panose="020B0604020202020204" pitchFamily="34" charset="0"/>
              </a:rPr>
              <a:t>). </a:t>
            </a:r>
          </a:p>
          <a:p>
            <a:pPr marR="0" lvl="0">
              <a:spcBef>
                <a:spcPts val="0"/>
              </a:spcBef>
              <a:spcAft>
                <a:spcPts val="0"/>
              </a:spcAft>
            </a:pPr>
            <a:endParaRPr lang="en-US" dirty="0">
              <a:solidFill>
                <a:schemeClr val="accent1">
                  <a:lumMod val="75000"/>
                </a:schemeClr>
              </a:solidFill>
              <a:latin typeface="Times New Roman" panose="02020603050405020304" pitchFamily="18" charset="0"/>
              <a:ea typeface="Times New Roman" panose="02020603050405020304" pitchFamily="18" charset="0"/>
              <a:cs typeface="Arial" panose="020B0604020202020204" pitchFamily="34" charset="0"/>
            </a:endParaRPr>
          </a:p>
          <a:p>
            <a:pPr marL="342900" marR="0" lvl="0" indent="-342900">
              <a:spcBef>
                <a:spcPts val="0"/>
              </a:spcBef>
              <a:spcAft>
                <a:spcPts val="0"/>
              </a:spcAft>
              <a:buFont typeface="Calibri" panose="020F0502020204030204" pitchFamily="34" charset="0"/>
              <a:buChar char="-"/>
            </a:pPr>
            <a:r>
              <a:rPr lang="en-US" dirty="0">
                <a:solidFill>
                  <a:schemeClr val="accent1">
                    <a:lumMod val="75000"/>
                  </a:schemeClr>
                </a:solidFill>
                <a:latin typeface="Calibri" panose="020F0502020204030204" pitchFamily="34" charset="0"/>
                <a:ea typeface="Times New Roman" panose="02020603050405020304" pitchFamily="18" charset="0"/>
                <a:cs typeface="Arial" panose="020B0604020202020204" pitchFamily="34" charset="0"/>
              </a:rPr>
              <a:t>The household income is identified as being $32.169.00 per capita.</a:t>
            </a:r>
          </a:p>
          <a:p>
            <a:pPr marR="0" lvl="0">
              <a:spcBef>
                <a:spcPts val="0"/>
              </a:spcBef>
              <a:spcAft>
                <a:spcPts val="0"/>
              </a:spcAft>
            </a:pPr>
            <a:endParaRPr lang="en-US" dirty="0">
              <a:solidFill>
                <a:schemeClr val="accent1">
                  <a:lumMod val="75000"/>
                </a:schemeClr>
              </a:solidFill>
              <a:latin typeface="Times New Roman" panose="02020603050405020304" pitchFamily="18" charset="0"/>
              <a:ea typeface="Times New Roman" panose="02020603050405020304" pitchFamily="18" charset="0"/>
              <a:cs typeface="Arial" panose="020B0604020202020204" pitchFamily="34" charset="0"/>
            </a:endParaRPr>
          </a:p>
          <a:p>
            <a:pPr marL="342900" marR="0" lvl="0" indent="-342900">
              <a:spcBef>
                <a:spcPts val="0"/>
              </a:spcBef>
              <a:spcAft>
                <a:spcPts val="0"/>
              </a:spcAft>
              <a:buFont typeface="Calibri" panose="020F0502020204030204" pitchFamily="34" charset="0"/>
              <a:buChar char="-"/>
            </a:pPr>
            <a:r>
              <a:rPr lang="en-US" dirty="0">
                <a:solidFill>
                  <a:schemeClr val="accent1">
                    <a:lumMod val="75000"/>
                  </a:schemeClr>
                </a:solidFill>
                <a:latin typeface="Calibri" panose="020F0502020204030204" pitchFamily="34" charset="0"/>
                <a:ea typeface="Times New Roman" panose="02020603050405020304" pitchFamily="18" charset="0"/>
                <a:cs typeface="Arial" panose="020B0604020202020204" pitchFamily="34" charset="0"/>
              </a:rPr>
              <a:t>This project will not have an adverse effect to minority populations. Rebuilding a larger bus storage and maintenance facility where the original structure was located will not adversely affect any minority or low-income population.</a:t>
            </a:r>
          </a:p>
          <a:p>
            <a:pPr marL="342900" marR="0" lvl="0" indent="-342900">
              <a:spcBef>
                <a:spcPts val="0"/>
              </a:spcBef>
              <a:spcAft>
                <a:spcPts val="0"/>
              </a:spcAft>
              <a:buFont typeface="Calibri" panose="020F0502020204030204" pitchFamily="34" charset="0"/>
              <a:buChar char="-"/>
            </a:pPr>
            <a:endParaRPr lang="en-US" dirty="0">
              <a:solidFill>
                <a:schemeClr val="accent1">
                  <a:lumMod val="75000"/>
                </a:schemeClr>
              </a:solidFill>
              <a:effectLst/>
              <a:latin typeface="Calibri" panose="020F0502020204030204" pitchFamily="34" charset="0"/>
              <a:ea typeface="Times New Roman" panose="02020603050405020304" pitchFamily="18" charset="0"/>
              <a:cs typeface="Arial" panose="020B0604020202020204" pitchFamily="34" charset="0"/>
            </a:endParaRPr>
          </a:p>
          <a:p>
            <a:pPr marR="0" lvl="0">
              <a:spcBef>
                <a:spcPts val="0"/>
              </a:spcBef>
              <a:spcAft>
                <a:spcPts val="0"/>
              </a:spcAft>
            </a:pPr>
            <a:r>
              <a:rPr lang="en-US" b="1" dirty="0">
                <a:latin typeface="Calibri" panose="020F0502020204030204" pitchFamily="34" charset="0"/>
                <a:ea typeface="Times New Roman" panose="02020603050405020304" pitchFamily="18" charset="0"/>
                <a:cs typeface="Arial" panose="020B0604020202020204" pitchFamily="34" charset="0"/>
              </a:rPr>
              <a:t>Updated Aug. 2023</a:t>
            </a:r>
            <a:endParaRPr lang="en-US" b="1" dirty="0">
              <a:effectLst/>
              <a:latin typeface="Times New Roman" panose="02020603050405020304" pitchFamily="18"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4087523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C7066-D833-4409-A5D3-291EA74F6085}"/>
              </a:ext>
            </a:extLst>
          </p:cNvPr>
          <p:cNvSpPr>
            <a:spLocks noGrp="1"/>
          </p:cNvSpPr>
          <p:nvPr>
            <p:ph type="title"/>
          </p:nvPr>
        </p:nvSpPr>
        <p:spPr>
          <a:xfrm>
            <a:off x="838200" y="365125"/>
            <a:ext cx="10515600" cy="485267"/>
          </a:xfrm>
        </p:spPr>
        <p:txBody>
          <a:bodyPr>
            <a:normAutofit/>
          </a:bodyPr>
          <a:lstStyle/>
          <a:p>
            <a:r>
              <a:rPr lang="en-US" sz="1800" b="1" dirty="0"/>
              <a:t>Figure O1 </a:t>
            </a:r>
            <a:r>
              <a:rPr lang="en-US" sz="1800" dirty="0"/>
              <a:t>– Socioeconomic Indicators within 1-mile radius August 2023 </a:t>
            </a:r>
            <a:endParaRPr lang="en-US" sz="1800" b="1" dirty="0"/>
          </a:p>
        </p:txBody>
      </p:sp>
      <p:pic>
        <p:nvPicPr>
          <p:cNvPr id="6" name="Picture 5">
            <a:extLst>
              <a:ext uri="{FF2B5EF4-FFF2-40B4-BE49-F238E27FC236}">
                <a16:creationId xmlns:a16="http://schemas.microsoft.com/office/drawing/2014/main" id="{5C708FEE-9CFB-4A06-8F83-005070EF73CF}"/>
              </a:ext>
            </a:extLst>
          </p:cNvPr>
          <p:cNvPicPr>
            <a:picLocks noChangeAspect="1"/>
          </p:cNvPicPr>
          <p:nvPr/>
        </p:nvPicPr>
        <p:blipFill rotWithShape="1">
          <a:blip r:embed="rId2"/>
          <a:srcRect t="14400" r="46150" b="24933"/>
          <a:stretch/>
        </p:blipFill>
        <p:spPr>
          <a:xfrm>
            <a:off x="838200" y="1014983"/>
            <a:ext cx="5670769" cy="3593593"/>
          </a:xfrm>
          <a:prstGeom prst="rect">
            <a:avLst/>
          </a:prstGeom>
        </p:spPr>
      </p:pic>
      <p:pic>
        <p:nvPicPr>
          <p:cNvPr id="8" name="Picture 7">
            <a:extLst>
              <a:ext uri="{FF2B5EF4-FFF2-40B4-BE49-F238E27FC236}">
                <a16:creationId xmlns:a16="http://schemas.microsoft.com/office/drawing/2014/main" id="{35707BA5-0DDA-4C76-A52A-F5AB78AC1723}"/>
              </a:ext>
            </a:extLst>
          </p:cNvPr>
          <p:cNvPicPr>
            <a:picLocks noChangeAspect="1"/>
          </p:cNvPicPr>
          <p:nvPr/>
        </p:nvPicPr>
        <p:blipFill rotWithShape="1">
          <a:blip r:embed="rId3"/>
          <a:srcRect l="41056" t="41787" r="28789" b="32800"/>
          <a:stretch/>
        </p:blipFill>
        <p:spPr>
          <a:xfrm>
            <a:off x="6730737" y="1068950"/>
            <a:ext cx="5171360" cy="2451490"/>
          </a:xfrm>
          <a:prstGeom prst="rect">
            <a:avLst/>
          </a:prstGeom>
        </p:spPr>
      </p:pic>
    </p:spTree>
    <p:extLst>
      <p:ext uri="{BB962C8B-B14F-4D97-AF65-F5344CB8AC3E}">
        <p14:creationId xmlns:p14="http://schemas.microsoft.com/office/powerpoint/2010/main" val="30873058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9154" y="782121"/>
            <a:ext cx="12192000" cy="5293757"/>
          </a:xfrm>
          <a:prstGeom prst="rect">
            <a:avLst/>
          </a:prstGeom>
        </p:spPr>
        <p:txBody>
          <a:bodyPr wrap="square">
            <a:spAutoFit/>
          </a:bodyPr>
          <a:lstStyle/>
          <a:p>
            <a:pPr marL="228600" marR="0" indent="-228600">
              <a:spcBef>
                <a:spcPts val="0"/>
              </a:spcBef>
              <a:spcAft>
                <a:spcPts val="0"/>
              </a:spcAft>
            </a:pPr>
            <a:r>
              <a:rPr lang="en-US" b="1" dirty="0">
                <a:latin typeface="Calibri" panose="020F0502020204030204" pitchFamily="34" charset="0"/>
                <a:ea typeface="Times New Roman" panose="02020603050405020304" pitchFamily="18" charset="0"/>
                <a:cs typeface="Arial" panose="020B0604020202020204" pitchFamily="34" charset="0"/>
              </a:rPr>
              <a:t>P.</a:t>
            </a:r>
            <a:r>
              <a:rPr lang="en-US" sz="1600" b="1" dirty="0">
                <a:latin typeface="Calibri" panose="020F0502020204030204" pitchFamily="34" charset="0"/>
                <a:ea typeface="Times New Roman" panose="02020603050405020304" pitchFamily="18" charset="0"/>
                <a:cs typeface="Arial" panose="020B0604020202020204" pitchFamily="34" charset="0"/>
              </a:rPr>
              <a:t>	</a:t>
            </a:r>
            <a:r>
              <a:rPr lang="en-US" sz="1600" b="1" u="sng" dirty="0">
                <a:latin typeface="Calibri" panose="020F0502020204030204" pitchFamily="34" charset="0"/>
                <a:ea typeface="Times New Roman" panose="02020603050405020304" pitchFamily="18" charset="0"/>
                <a:cs typeface="Arial" panose="020B0604020202020204" pitchFamily="34" charset="0"/>
              </a:rPr>
              <a:t>USE OF PUBLIC PARKLAND AND RECREATION AREAS:</a:t>
            </a:r>
            <a:r>
              <a:rPr lang="en-US" sz="1600" b="1" dirty="0">
                <a:latin typeface="Calibri" panose="020F0502020204030204" pitchFamily="34" charset="0"/>
                <a:ea typeface="Times New Roman" panose="02020603050405020304" pitchFamily="18" charset="0"/>
                <a:cs typeface="Arial" panose="020B0604020202020204" pitchFamily="34" charset="0"/>
              </a:rPr>
              <a:t>   </a:t>
            </a:r>
            <a:r>
              <a:rPr lang="en-US" sz="1600" dirty="0">
                <a:latin typeface="Calibri" panose="020F0502020204030204" pitchFamily="34" charset="0"/>
                <a:ea typeface="Times New Roman" panose="02020603050405020304" pitchFamily="18" charset="0"/>
                <a:cs typeface="Arial" panose="020B0604020202020204" pitchFamily="34" charset="0"/>
              </a:rPr>
              <a:t>Indicate parks, recreational areas, wildlife refuges, and/or trails on a project location map (Section 4(f) resources).  Describe how the activities and purposes of these resources will be affected by the project. Based on the definitions of use outlined in 23 CFR § 774, determine if the project will result in an actual (direct), temporary, or constructive (proximity impacts) use of the Section 4(f) resource. Locate Section 4(f) properties on project map.  Refer to the Section 4(f) overview at FTA’s website.</a:t>
            </a:r>
            <a:endParaRPr lang="en-US" sz="1600" dirty="0">
              <a:latin typeface="Times New Roman" panose="02020603050405020304" pitchFamily="18" charset="0"/>
              <a:ea typeface="Times New Roman" panose="02020603050405020304" pitchFamily="18" charset="0"/>
            </a:endParaRPr>
          </a:p>
          <a:p>
            <a:pPr marL="228600" marR="0" indent="-228600">
              <a:spcBef>
                <a:spcPts val="0"/>
              </a:spcBef>
              <a:spcAft>
                <a:spcPts val="0"/>
              </a:spcAft>
            </a:pPr>
            <a:r>
              <a:rPr lang="en-US" sz="1600" dirty="0">
                <a:latin typeface="Calibri" panose="020F0502020204030204" pitchFamily="34" charset="0"/>
                <a:ea typeface="Times New Roman" panose="02020603050405020304" pitchFamily="18" charset="0"/>
                <a:cs typeface="Arial" panose="020B0604020202020204" pitchFamily="34" charset="0"/>
              </a:rPr>
              <a:t> </a:t>
            </a:r>
            <a:endParaRPr lang="en-US" sz="1600" dirty="0">
              <a:solidFill>
                <a:schemeClr val="accent1">
                  <a:lumMod val="75000"/>
                </a:schemeClr>
              </a:solidFill>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Calibri" panose="020F0502020204030204" pitchFamily="34" charset="0"/>
              <a:buChar char="-"/>
            </a:pPr>
            <a:r>
              <a:rPr lang="en-US" sz="1600" dirty="0">
                <a:solidFill>
                  <a:schemeClr val="accent1">
                    <a:lumMod val="75000"/>
                  </a:schemeClr>
                </a:solidFill>
                <a:latin typeface="Calibri" panose="020F0502020204030204" pitchFamily="34" charset="0"/>
                <a:ea typeface="Times New Roman" panose="02020603050405020304" pitchFamily="18" charset="0"/>
                <a:cs typeface="Arial" panose="020B0604020202020204" pitchFamily="34" charset="0"/>
              </a:rPr>
              <a:t>There will be no negative impact on parks, recreational areas, wildlife refuges, or trails within the City of Kokomo caused by the proposed project, nor will it remove or alter any park, recreational area, wildlife refuge, or trail, nor will it affect how any person uses any park, recreational area, wildlife refuge, or trail within the city limits. </a:t>
            </a:r>
          </a:p>
          <a:p>
            <a:pPr marR="0" lvl="0">
              <a:spcBef>
                <a:spcPts val="0"/>
              </a:spcBef>
              <a:spcAft>
                <a:spcPts val="0"/>
              </a:spcAft>
            </a:pPr>
            <a:endParaRPr lang="en-US" sz="1600" dirty="0">
              <a:solidFill>
                <a:schemeClr val="accent1">
                  <a:lumMod val="75000"/>
                </a:schemeClr>
              </a:solidFill>
              <a:latin typeface="Times New Roman" panose="02020603050405020304" pitchFamily="18" charset="0"/>
              <a:ea typeface="Times New Roman" panose="02020603050405020304" pitchFamily="18" charset="0"/>
              <a:cs typeface="Arial" panose="020B0604020202020204" pitchFamily="34" charset="0"/>
            </a:endParaRPr>
          </a:p>
          <a:p>
            <a:pPr marL="342900" marR="0" lvl="0" indent="-342900">
              <a:spcBef>
                <a:spcPts val="0"/>
              </a:spcBef>
              <a:spcAft>
                <a:spcPts val="0"/>
              </a:spcAft>
              <a:buFont typeface="Calibri" panose="020F0502020204030204" pitchFamily="34" charset="0"/>
              <a:buChar char="-"/>
            </a:pPr>
            <a:r>
              <a:rPr lang="en-US" sz="1600" dirty="0">
                <a:solidFill>
                  <a:schemeClr val="accent1">
                    <a:lumMod val="75000"/>
                  </a:schemeClr>
                </a:solidFill>
                <a:latin typeface="Calibri" panose="020F0502020204030204" pitchFamily="34" charset="0"/>
                <a:ea typeface="Times New Roman" panose="02020603050405020304" pitchFamily="18" charset="0"/>
                <a:cs typeface="Arial" panose="020B0604020202020204" pitchFamily="34" charset="0"/>
              </a:rPr>
              <a:t>The nearest amenity to the project area is the trail facility known as the Walk of Excellence, located 0.16 mile away.</a:t>
            </a:r>
            <a:endParaRPr lang="en-US" sz="1600" dirty="0">
              <a:solidFill>
                <a:schemeClr val="accent1">
                  <a:lumMod val="75000"/>
                </a:schemeClr>
              </a:solidFill>
              <a:latin typeface="Times New Roman" panose="02020603050405020304" pitchFamily="18" charset="0"/>
              <a:ea typeface="Times New Roman" panose="02020603050405020304" pitchFamily="18" charset="0"/>
              <a:cs typeface="Arial" panose="020B0604020202020204" pitchFamily="34" charset="0"/>
            </a:endParaRPr>
          </a:p>
          <a:p>
            <a:pPr marL="228600" marR="0" indent="-228600">
              <a:spcBef>
                <a:spcPts val="0"/>
              </a:spcBef>
              <a:spcAft>
                <a:spcPts val="0"/>
              </a:spcAft>
            </a:pPr>
            <a:r>
              <a:rPr lang="en-US" sz="1600" dirty="0">
                <a:latin typeface="Calibri" panose="020F0502020204030204" pitchFamily="34" charset="0"/>
                <a:ea typeface="Times New Roman" panose="02020603050405020304" pitchFamily="18" charset="0"/>
                <a:cs typeface="Arial" panose="020B0604020202020204" pitchFamily="34" charset="0"/>
              </a:rPr>
              <a:t> </a:t>
            </a:r>
            <a:endParaRPr lang="en-US" sz="1600" dirty="0">
              <a:latin typeface="Times New Roman" panose="02020603050405020304" pitchFamily="18" charset="0"/>
              <a:ea typeface="Times New Roman" panose="02020603050405020304" pitchFamily="18" charset="0"/>
            </a:endParaRPr>
          </a:p>
          <a:p>
            <a:pPr marL="228600" marR="0" indent="-228600">
              <a:spcBef>
                <a:spcPts val="0"/>
              </a:spcBef>
              <a:spcAft>
                <a:spcPts val="0"/>
              </a:spcAft>
            </a:pPr>
            <a:r>
              <a:rPr lang="en-US" sz="1600" b="1" dirty="0">
                <a:latin typeface="Calibri" panose="020F0502020204030204" pitchFamily="34" charset="0"/>
                <a:ea typeface="Times New Roman" panose="02020603050405020304" pitchFamily="18" charset="0"/>
                <a:cs typeface="Arial" panose="020B0604020202020204" pitchFamily="34" charset="0"/>
              </a:rPr>
              <a:t>Q.	</a:t>
            </a:r>
            <a:r>
              <a:rPr lang="en-US" sz="1600" b="1" u="sng" dirty="0">
                <a:latin typeface="Calibri" panose="020F0502020204030204" pitchFamily="34" charset="0"/>
                <a:ea typeface="Times New Roman" panose="02020603050405020304" pitchFamily="18" charset="0"/>
                <a:cs typeface="Arial" panose="020B0604020202020204" pitchFamily="34" charset="0"/>
              </a:rPr>
              <a:t>IMPACTS ON WETLANDS</a:t>
            </a:r>
            <a:r>
              <a:rPr lang="en-US" sz="1600" b="1" dirty="0">
                <a:latin typeface="Calibri" panose="020F0502020204030204" pitchFamily="34" charset="0"/>
                <a:ea typeface="Times New Roman" panose="02020603050405020304" pitchFamily="18" charset="0"/>
                <a:cs typeface="Arial" panose="020B0604020202020204" pitchFamily="34" charset="0"/>
              </a:rPr>
              <a:t>:  </a:t>
            </a:r>
            <a:r>
              <a:rPr lang="en-US" sz="1600" dirty="0">
                <a:latin typeface="Calibri" panose="020F0502020204030204" pitchFamily="34" charset="0"/>
                <a:ea typeface="Times New Roman" panose="02020603050405020304" pitchFamily="18" charset="0"/>
                <a:cs typeface="Arial" panose="020B0604020202020204" pitchFamily="34" charset="0"/>
              </a:rPr>
              <a:t>Show potential wetlands and boundaries on a map. Integrate data from the National Wetlands Inventory.  Describe the project’s impact on on-site and adjacent wetlands. If the project impacts wetlands, provide documentation of consultations and permits from the U.S. Army Corps of Engineers, as well as minimization and mitigation efforts.  If applicable, provide documentation to demonstrate that wetlands are not present, or the proposed project will not impact any wetland areas.</a:t>
            </a:r>
            <a:endParaRPr lang="en-US" sz="1600" dirty="0">
              <a:latin typeface="Times New Roman" panose="02020603050405020304" pitchFamily="18" charset="0"/>
              <a:ea typeface="Times New Roman" panose="02020603050405020304" pitchFamily="18" charset="0"/>
            </a:endParaRPr>
          </a:p>
          <a:p>
            <a:pPr marL="228600" marR="0" indent="-228600">
              <a:spcBef>
                <a:spcPts val="0"/>
              </a:spcBef>
              <a:spcAft>
                <a:spcPts val="0"/>
              </a:spcAft>
            </a:pPr>
            <a:r>
              <a:rPr lang="en-US" sz="1600" dirty="0">
                <a:latin typeface="Calibri" panose="020F0502020204030204" pitchFamily="34" charset="0"/>
                <a:ea typeface="Times New Roman" panose="02020603050405020304" pitchFamily="18" charset="0"/>
                <a:cs typeface="Arial" panose="020B0604020202020204" pitchFamily="34" charset="0"/>
              </a:rPr>
              <a:t> </a:t>
            </a:r>
            <a:endParaRPr lang="en-US" sz="1600" dirty="0">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Calibri" panose="020F0502020204030204" pitchFamily="34" charset="0"/>
              <a:buChar char="-"/>
            </a:pPr>
            <a:r>
              <a:rPr lang="en-US" sz="1600" dirty="0">
                <a:solidFill>
                  <a:schemeClr val="accent1">
                    <a:lumMod val="75000"/>
                  </a:schemeClr>
                </a:solidFill>
                <a:latin typeface="Calibri" panose="020F0502020204030204" pitchFamily="34" charset="0"/>
                <a:ea typeface="Times New Roman" panose="02020603050405020304" pitchFamily="18" charset="0"/>
                <a:cs typeface="Arial" panose="020B0604020202020204" pitchFamily="34" charset="0"/>
              </a:rPr>
              <a:t>There are no on-site wetlands to the project area. The nearest adjacent wetland is the Wildcat Creek which is 850’ away from the project area. The Wildcat Creek is considered a riverine and this project will have no negative effect on the Wildcat Creek given the proximity of the project with respect to the Wildcat Creek. The location of wetlands and other water bodies within the area are documented on </a:t>
            </a:r>
            <a:r>
              <a:rPr lang="en-US" sz="1600" b="1" dirty="0">
                <a:solidFill>
                  <a:schemeClr val="accent1">
                    <a:lumMod val="75000"/>
                  </a:schemeClr>
                </a:solidFill>
                <a:latin typeface="Calibri" panose="020F0502020204030204" pitchFamily="34" charset="0"/>
                <a:ea typeface="Times New Roman" panose="02020603050405020304" pitchFamily="18" charset="0"/>
                <a:cs typeface="Arial" panose="020B0604020202020204" pitchFamily="34" charset="0"/>
              </a:rPr>
              <a:t>FIGURE Q1</a:t>
            </a:r>
            <a:r>
              <a:rPr lang="en-US" sz="1600" dirty="0">
                <a:latin typeface="Calibri" panose="020F0502020204030204" pitchFamily="34" charset="0"/>
                <a:ea typeface="Times New Roman" panose="02020603050405020304" pitchFamily="18" charset="0"/>
                <a:cs typeface="Arial" panose="020B0604020202020204" pitchFamily="34" charset="0"/>
              </a:rPr>
              <a:t>.</a:t>
            </a:r>
          </a:p>
          <a:p>
            <a:pPr marL="342900" marR="0" lvl="0" indent="-342900">
              <a:spcBef>
                <a:spcPts val="0"/>
              </a:spcBef>
              <a:spcAft>
                <a:spcPts val="0"/>
              </a:spcAft>
              <a:buFont typeface="Calibri" panose="020F0502020204030204" pitchFamily="34" charset="0"/>
              <a:buChar char="-"/>
            </a:pPr>
            <a:endParaRPr lang="en-US" sz="1600" dirty="0">
              <a:effectLst/>
              <a:latin typeface="Calibri" panose="020F0502020204030204" pitchFamily="34" charset="0"/>
              <a:ea typeface="Times New Roman" panose="02020603050405020304" pitchFamily="18" charset="0"/>
              <a:cs typeface="Arial" panose="020B0604020202020204" pitchFamily="34" charset="0"/>
            </a:endParaRPr>
          </a:p>
          <a:p>
            <a:pPr marR="0" lvl="0">
              <a:spcBef>
                <a:spcPts val="0"/>
              </a:spcBef>
              <a:spcAft>
                <a:spcPts val="0"/>
              </a:spcAft>
            </a:pPr>
            <a:r>
              <a:rPr lang="en-US" sz="1600" b="1" dirty="0">
                <a:latin typeface="Calibri" panose="020F0502020204030204" pitchFamily="34" charset="0"/>
                <a:ea typeface="Times New Roman" panose="02020603050405020304" pitchFamily="18" charset="0"/>
                <a:cs typeface="Arial" panose="020B0604020202020204" pitchFamily="34" charset="0"/>
              </a:rPr>
              <a:t>(Updated Aug. 2023)</a:t>
            </a:r>
            <a:endParaRPr lang="en-US" sz="1600" b="1" dirty="0">
              <a:effectLst/>
              <a:latin typeface="Times New Roman" panose="02020603050405020304" pitchFamily="18"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7424322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38776-3B92-4F37-9F52-868655D2CB72}"/>
              </a:ext>
            </a:extLst>
          </p:cNvPr>
          <p:cNvSpPr>
            <a:spLocks noGrp="1"/>
          </p:cNvSpPr>
          <p:nvPr>
            <p:ph type="title"/>
          </p:nvPr>
        </p:nvSpPr>
        <p:spPr>
          <a:xfrm>
            <a:off x="838200" y="365125"/>
            <a:ext cx="10515600" cy="436153"/>
          </a:xfrm>
        </p:spPr>
        <p:txBody>
          <a:bodyPr>
            <a:noAutofit/>
          </a:bodyPr>
          <a:lstStyle/>
          <a:p>
            <a:r>
              <a:rPr lang="en-US" sz="1800" b="1" dirty="0"/>
              <a:t>Figure Q3 </a:t>
            </a:r>
            <a:r>
              <a:rPr lang="en-US" sz="1800" dirty="0"/>
              <a:t>– Surface Waters and Wetlands August 2023</a:t>
            </a:r>
          </a:p>
        </p:txBody>
      </p:sp>
      <p:pic>
        <p:nvPicPr>
          <p:cNvPr id="5" name="Content Placeholder 4">
            <a:extLst>
              <a:ext uri="{FF2B5EF4-FFF2-40B4-BE49-F238E27FC236}">
                <a16:creationId xmlns:a16="http://schemas.microsoft.com/office/drawing/2014/main" id="{4D6D5B9E-25D9-4EF3-8A3B-978428F665C3}"/>
              </a:ext>
            </a:extLst>
          </p:cNvPr>
          <p:cNvPicPr>
            <a:picLocks noGrp="1" noChangeAspect="1"/>
          </p:cNvPicPr>
          <p:nvPr>
            <p:ph idx="1"/>
          </p:nvPr>
        </p:nvPicPr>
        <p:blipFill rotWithShape="1">
          <a:blip r:embed="rId2"/>
          <a:srcRect t="7222" r="18519" b="29302"/>
          <a:stretch/>
        </p:blipFill>
        <p:spPr>
          <a:xfrm>
            <a:off x="838200" y="1206442"/>
            <a:ext cx="7606451" cy="3941630"/>
          </a:xfrm>
        </p:spPr>
      </p:pic>
      <p:sp>
        <p:nvSpPr>
          <p:cNvPr id="6" name="5-Point Star 2">
            <a:extLst>
              <a:ext uri="{FF2B5EF4-FFF2-40B4-BE49-F238E27FC236}">
                <a16:creationId xmlns:a16="http://schemas.microsoft.com/office/drawing/2014/main" id="{4624B491-DDB3-485F-9DDB-3A5248ADACDD}"/>
              </a:ext>
            </a:extLst>
          </p:cNvPr>
          <p:cNvSpPr/>
          <p:nvPr/>
        </p:nvSpPr>
        <p:spPr>
          <a:xfrm>
            <a:off x="5676519" y="2294031"/>
            <a:ext cx="111633" cy="94488"/>
          </a:xfrm>
          <a:prstGeom prst="star5">
            <a:avLst>
              <a:gd name="adj" fmla="val 50000"/>
              <a:gd name="hf" fmla="val 105146"/>
              <a:gd name="vf" fmla="val 11055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7DEB0F6-EB9B-4E0E-B217-0C0072BFFF95}"/>
              </a:ext>
            </a:extLst>
          </p:cNvPr>
          <p:cNvSpPr txBox="1"/>
          <p:nvPr/>
        </p:nvSpPr>
        <p:spPr>
          <a:xfrm>
            <a:off x="4797793" y="2093976"/>
            <a:ext cx="1211580" cy="400110"/>
          </a:xfrm>
          <a:prstGeom prst="rect">
            <a:avLst/>
          </a:prstGeom>
          <a:noFill/>
        </p:spPr>
        <p:txBody>
          <a:bodyPr wrap="square" rtlCol="0">
            <a:spAutoFit/>
          </a:bodyPr>
          <a:lstStyle/>
          <a:p>
            <a:pPr algn="ctr"/>
            <a:r>
              <a:rPr lang="en-US" sz="1000" dirty="0"/>
              <a:t>Project </a:t>
            </a:r>
          </a:p>
          <a:p>
            <a:pPr algn="ctr"/>
            <a:r>
              <a:rPr lang="en-US" sz="1000" dirty="0"/>
              <a:t>Location</a:t>
            </a:r>
          </a:p>
        </p:txBody>
      </p:sp>
      <p:pic>
        <p:nvPicPr>
          <p:cNvPr id="9" name="Picture 8">
            <a:extLst>
              <a:ext uri="{FF2B5EF4-FFF2-40B4-BE49-F238E27FC236}">
                <a16:creationId xmlns:a16="http://schemas.microsoft.com/office/drawing/2014/main" id="{8A04CD61-0861-4B66-B65F-5EE444D70FF0}"/>
              </a:ext>
            </a:extLst>
          </p:cNvPr>
          <p:cNvPicPr>
            <a:picLocks noChangeAspect="1"/>
          </p:cNvPicPr>
          <p:nvPr/>
        </p:nvPicPr>
        <p:blipFill rotWithShape="1">
          <a:blip r:embed="rId3"/>
          <a:srcRect l="85208" t="13058" r="1195" b="45944"/>
          <a:stretch/>
        </p:blipFill>
        <p:spPr>
          <a:xfrm>
            <a:off x="8444651" y="1206442"/>
            <a:ext cx="2644278" cy="3935811"/>
          </a:xfrm>
          <a:prstGeom prst="rect">
            <a:avLst/>
          </a:prstGeom>
        </p:spPr>
      </p:pic>
    </p:spTree>
    <p:extLst>
      <p:ext uri="{BB962C8B-B14F-4D97-AF65-F5344CB8AC3E}">
        <p14:creationId xmlns:p14="http://schemas.microsoft.com/office/powerpoint/2010/main" val="629377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105287"/>
            <a:ext cx="12192000" cy="4647426"/>
          </a:xfrm>
          <a:prstGeom prst="rect">
            <a:avLst/>
          </a:prstGeom>
        </p:spPr>
        <p:txBody>
          <a:bodyPr wrap="square">
            <a:spAutoFit/>
          </a:bodyPr>
          <a:lstStyle/>
          <a:p>
            <a:pPr marL="342900" marR="0" indent="-342900">
              <a:spcBef>
                <a:spcPts val="0"/>
              </a:spcBef>
              <a:spcAft>
                <a:spcPts val="0"/>
              </a:spcAft>
              <a:buAutoNum type="alphaUcPeriod" startAt="18"/>
            </a:pPr>
            <a:r>
              <a:rPr lang="en-US" b="1" u="sng" dirty="0">
                <a:latin typeface="Calibri" panose="020F0502020204030204" pitchFamily="34" charset="0"/>
                <a:ea typeface="Times New Roman" panose="02020603050405020304" pitchFamily="18" charset="0"/>
                <a:cs typeface="Arial" panose="020B0604020202020204" pitchFamily="34" charset="0"/>
              </a:rPr>
              <a:t>FLOODPLAIN IMPACTS</a:t>
            </a:r>
            <a:r>
              <a:rPr lang="en-US" b="1" dirty="0">
                <a:latin typeface="Calibri" panose="020F0502020204030204" pitchFamily="34" charset="0"/>
                <a:ea typeface="Times New Roman" panose="02020603050405020304" pitchFamily="18" charset="0"/>
                <a:cs typeface="Arial" panose="020B0604020202020204" pitchFamily="34" charset="0"/>
              </a:rPr>
              <a:t>:</a:t>
            </a:r>
            <a:r>
              <a:rPr lang="en-US" dirty="0">
                <a:latin typeface="Calibri" panose="020F0502020204030204" pitchFamily="34" charset="0"/>
                <a:ea typeface="Times New Roman" panose="02020603050405020304" pitchFamily="18" charset="0"/>
                <a:cs typeface="Arial" panose="020B0604020202020204" pitchFamily="34" charset="0"/>
              </a:rPr>
              <a:t>  Determine if the project is within a 100-year floodplain.  Review FEMA 100-year FIRMs on the FEMA website. Include a FIRM floodplain map, if available.  Include all floodplain FIRM numbers that occur in the project area and the effective or revision date for each FIRM.  Include the FEMA FIRM numbers for the project area, even if the 100-year floodplain has not been delineated.  If the proposed project is located within the 100-year floodplain describe what will be done to address possible flooding of the proposed project location and flooding induced by the project due to reduced capacity to retain storm water runoff.  Provide documentation on how the project will be designed to restore floodplain capacity.  If applicable, provide documentation to demonstrate that the project is not sited in a floodplain.  If a determination cannot be made whether or not the project is within a 100-year floodplain, contact the county flood control district or the local floodplain manager for assistance.</a:t>
            </a:r>
            <a:endParaRPr lang="en-US" dirty="0">
              <a:latin typeface="Times New Roman" panose="02020603050405020304" pitchFamily="18" charset="0"/>
              <a:ea typeface="Times New Roman" panose="02020603050405020304" pitchFamily="18" charset="0"/>
            </a:endParaRPr>
          </a:p>
          <a:p>
            <a:pPr marL="228600" marR="0" indent="-228600">
              <a:spcBef>
                <a:spcPts val="0"/>
              </a:spcBef>
              <a:spcAft>
                <a:spcPts val="0"/>
              </a:spcAft>
            </a:pPr>
            <a:r>
              <a:rPr lang="en-US" dirty="0">
                <a:latin typeface="Calibri" panose="020F0502020204030204" pitchFamily="34" charset="0"/>
                <a:ea typeface="Times New Roman" panose="02020603050405020304" pitchFamily="18" charset="0"/>
                <a:cs typeface="Arial" panose="020B0604020202020204" pitchFamily="34" charset="0"/>
              </a:rPr>
              <a:t> </a:t>
            </a:r>
            <a:endParaRPr lang="en-US" dirty="0">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Calibri" panose="020F0502020204030204" pitchFamily="34" charset="0"/>
              <a:buChar char="-"/>
            </a:pPr>
            <a:r>
              <a:rPr lang="en-US" dirty="0">
                <a:solidFill>
                  <a:schemeClr val="accent1">
                    <a:lumMod val="75000"/>
                  </a:schemeClr>
                </a:solidFill>
                <a:latin typeface="Calibri" panose="020F0502020204030204" pitchFamily="34" charset="0"/>
                <a:ea typeface="Times New Roman" panose="02020603050405020304" pitchFamily="18" charset="0"/>
                <a:cs typeface="Arial" panose="020B0604020202020204" pitchFamily="34" charset="0"/>
              </a:rPr>
              <a:t>The project is not within a 100-year floodplain and is firmly not contained within any floodplain. A FEMA floodplain map with FIRM number (180093) is included in </a:t>
            </a:r>
            <a:r>
              <a:rPr lang="en-US" b="1" dirty="0">
                <a:solidFill>
                  <a:schemeClr val="accent1">
                    <a:lumMod val="75000"/>
                  </a:schemeClr>
                </a:solidFill>
                <a:latin typeface="Calibri" panose="020F0502020204030204" pitchFamily="34" charset="0"/>
                <a:ea typeface="Times New Roman" panose="02020603050405020304" pitchFamily="18" charset="0"/>
                <a:cs typeface="Arial" panose="020B0604020202020204" pitchFamily="34" charset="0"/>
              </a:rPr>
              <a:t>FIGURE R1 and R2</a:t>
            </a:r>
            <a:r>
              <a:rPr lang="en-US" dirty="0">
                <a:solidFill>
                  <a:schemeClr val="accent1">
                    <a:lumMod val="75000"/>
                  </a:schemeClr>
                </a:solidFill>
                <a:latin typeface="Calibri" panose="020F0502020204030204" pitchFamily="34" charset="0"/>
                <a:ea typeface="Times New Roman" panose="02020603050405020304" pitchFamily="18" charset="0"/>
                <a:cs typeface="Arial" panose="020B0604020202020204" pitchFamily="34" charset="0"/>
              </a:rPr>
              <a:t>.</a:t>
            </a:r>
          </a:p>
          <a:p>
            <a:pPr marL="342900" marR="0" lvl="0" indent="-342900">
              <a:spcBef>
                <a:spcPts val="0"/>
              </a:spcBef>
              <a:spcAft>
                <a:spcPts val="0"/>
              </a:spcAft>
              <a:buFont typeface="Calibri" panose="020F0502020204030204" pitchFamily="34" charset="0"/>
              <a:buChar char="-"/>
            </a:pPr>
            <a:endParaRPr lang="en-US" sz="1600" dirty="0">
              <a:effectLst/>
              <a:latin typeface="Calibri" panose="020F0502020204030204" pitchFamily="34" charset="0"/>
              <a:ea typeface="Times New Roman" panose="02020603050405020304" pitchFamily="18" charset="0"/>
              <a:cs typeface="Arial" panose="020B0604020202020204" pitchFamily="34" charset="0"/>
            </a:endParaRPr>
          </a:p>
          <a:p>
            <a:pPr marL="342900" marR="0" lvl="0" indent="-342900">
              <a:spcBef>
                <a:spcPts val="0"/>
              </a:spcBef>
              <a:spcAft>
                <a:spcPts val="0"/>
              </a:spcAft>
              <a:buFont typeface="Calibri" panose="020F0502020204030204" pitchFamily="34" charset="0"/>
              <a:buChar char="-"/>
            </a:pPr>
            <a:endParaRPr lang="en-US" sz="1600" dirty="0">
              <a:latin typeface="Calibri" panose="020F0502020204030204" pitchFamily="34" charset="0"/>
              <a:ea typeface="Times New Roman" panose="02020603050405020304" pitchFamily="18" charset="0"/>
              <a:cs typeface="Arial" panose="020B0604020202020204" pitchFamily="34" charset="0"/>
            </a:endParaRPr>
          </a:p>
          <a:p>
            <a:pPr marR="0" lvl="0">
              <a:spcBef>
                <a:spcPts val="0"/>
              </a:spcBef>
              <a:spcAft>
                <a:spcPts val="0"/>
              </a:spcAft>
            </a:pPr>
            <a:r>
              <a:rPr lang="en-US" sz="1600" b="1" dirty="0">
                <a:effectLst/>
                <a:latin typeface="Calibri" panose="020F0502020204030204" pitchFamily="34" charset="0"/>
                <a:ea typeface="Times New Roman" panose="02020603050405020304" pitchFamily="18" charset="0"/>
                <a:cs typeface="Arial" panose="020B0604020202020204" pitchFamily="34" charset="0"/>
              </a:rPr>
              <a:t>(Updated Aug. 2023)</a:t>
            </a:r>
          </a:p>
          <a:p>
            <a:pPr marL="342900" marR="0" lvl="0" indent="-342900">
              <a:spcBef>
                <a:spcPts val="0"/>
              </a:spcBef>
              <a:spcAft>
                <a:spcPts val="0"/>
              </a:spcAft>
              <a:buFont typeface="Calibri" panose="020F0502020204030204" pitchFamily="34" charset="0"/>
              <a:buChar char="-"/>
            </a:pPr>
            <a:endParaRPr lang="en-US" sz="1600" dirty="0">
              <a:latin typeface="Calibri" panose="020F0502020204030204" pitchFamily="34" charset="0"/>
              <a:ea typeface="Times New Roman" panose="02020603050405020304" pitchFamily="18" charset="0"/>
              <a:cs typeface="Arial" panose="020B0604020202020204" pitchFamily="34" charset="0"/>
            </a:endParaRPr>
          </a:p>
          <a:p>
            <a:pPr marR="0" lvl="0">
              <a:spcBef>
                <a:spcPts val="0"/>
              </a:spcBef>
              <a:spcAft>
                <a:spcPts val="0"/>
              </a:spcAft>
            </a:pPr>
            <a:endParaRPr lang="en-US" sz="1600" dirty="0">
              <a:effectLst/>
              <a:latin typeface="Times New Roman" panose="02020603050405020304" pitchFamily="18"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41738327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5902" y="653402"/>
            <a:ext cx="11532636" cy="5693866"/>
          </a:xfrm>
          <a:prstGeom prst="rect">
            <a:avLst/>
          </a:prstGeom>
        </p:spPr>
        <p:txBody>
          <a:bodyPr wrap="square">
            <a:spAutoFit/>
          </a:bodyPr>
          <a:lstStyle/>
          <a:p>
            <a:pPr marL="228600" marR="0" indent="-228600">
              <a:spcBef>
                <a:spcPts val="0"/>
              </a:spcBef>
              <a:spcAft>
                <a:spcPts val="0"/>
              </a:spcAft>
            </a:pPr>
            <a:r>
              <a:rPr lang="en-US" sz="1600" b="1" dirty="0">
                <a:latin typeface="Calibri" panose="020F0502020204030204" pitchFamily="34" charset="0"/>
                <a:ea typeface="Times New Roman" panose="02020603050405020304" pitchFamily="18" charset="0"/>
                <a:cs typeface="Arial" panose="020B0604020202020204" pitchFamily="34" charset="0"/>
              </a:rPr>
              <a:t>A.  </a:t>
            </a:r>
            <a:r>
              <a:rPr lang="en-US" sz="1600" b="1" u="sng" dirty="0">
                <a:latin typeface="Calibri" panose="020F0502020204030204" pitchFamily="34" charset="0"/>
                <a:ea typeface="Times New Roman" panose="02020603050405020304" pitchFamily="18" charset="0"/>
                <a:cs typeface="Arial" panose="020B0604020202020204" pitchFamily="34" charset="0"/>
              </a:rPr>
              <a:t>DETAILED PROJECT DESCRIPTION</a:t>
            </a:r>
            <a:r>
              <a:rPr lang="en-US" sz="1600" b="1" dirty="0">
                <a:latin typeface="Calibri" panose="020F0502020204030204" pitchFamily="34" charset="0"/>
                <a:ea typeface="Times New Roman" panose="02020603050405020304" pitchFamily="18" charset="0"/>
                <a:cs typeface="Arial" panose="020B0604020202020204" pitchFamily="34" charset="0"/>
              </a:rPr>
              <a:t>:  </a:t>
            </a:r>
            <a:r>
              <a:rPr lang="en-US" sz="1600" dirty="0">
                <a:latin typeface="Calibri" panose="020F0502020204030204" pitchFamily="34" charset="0"/>
                <a:ea typeface="Times New Roman" panose="02020603050405020304" pitchFamily="18" charset="0"/>
                <a:cs typeface="Arial" panose="020B0604020202020204" pitchFamily="34" charset="0"/>
              </a:rPr>
              <a:t>Describe the project including the type (such as bus storage, maintenance, and/or administration facilities).  Indicate the size of the proposed facility, number of vehicles and staff it will house. Describe any construction, demolition, and soil excavation activities.  Include a brief discussion summarizing the purpose and need for the project (e.g., congestion, state of good repair).  Explain in common language how implementation of the project will address the project need, and its proposed use.  Include a complete description of the project components such as length of the project in feet or miles, property size, history,</a:t>
            </a:r>
            <a:r>
              <a:rPr lang="en-US" sz="1600" u="sng" dirty="0">
                <a:latin typeface="Calibri" panose="020F0502020204030204" pitchFamily="34" charset="0"/>
                <a:ea typeface="Times New Roman" panose="02020603050405020304" pitchFamily="18" charset="0"/>
                <a:cs typeface="Arial" panose="020B0604020202020204" pitchFamily="34" charset="0"/>
              </a:rPr>
              <a:t> </a:t>
            </a:r>
            <a:r>
              <a:rPr lang="en-US" sz="1600" dirty="0">
                <a:latin typeface="Calibri" panose="020F0502020204030204" pitchFamily="34" charset="0"/>
                <a:ea typeface="Times New Roman" panose="02020603050405020304" pitchFamily="18" charset="0"/>
                <a:cs typeface="Arial" panose="020B0604020202020204" pitchFamily="34" charset="0"/>
              </a:rPr>
              <a:t>ownership information (land management authority), acreage, and document previously conducted studies if applicable. Provide graphics that describe the proposed project.</a:t>
            </a:r>
            <a:endParaRPr lang="en-US" sz="1600" dirty="0">
              <a:latin typeface="Times New Roman" panose="02020603050405020304" pitchFamily="18" charset="0"/>
              <a:ea typeface="Times New Roman" panose="02020603050405020304" pitchFamily="18" charset="0"/>
            </a:endParaRPr>
          </a:p>
          <a:p>
            <a:pPr marL="228600" marR="0" indent="-228600">
              <a:spcBef>
                <a:spcPts val="0"/>
              </a:spcBef>
              <a:spcAft>
                <a:spcPts val="0"/>
              </a:spcAft>
            </a:pPr>
            <a:r>
              <a:rPr lang="en-US" sz="1600" b="1" dirty="0">
                <a:latin typeface="Calibri" panose="020F0502020204030204" pitchFamily="34" charset="0"/>
                <a:ea typeface="Times New Roman" panose="02020603050405020304" pitchFamily="18" charset="0"/>
                <a:cs typeface="Arial" panose="020B0604020202020204" pitchFamily="34" charset="0"/>
              </a:rPr>
              <a:t>		</a:t>
            </a:r>
            <a:endParaRPr lang="en-US" sz="1600" dirty="0">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Calibri" panose="020F0502020204030204" pitchFamily="34" charset="0"/>
              <a:buChar char="-"/>
            </a:pPr>
            <a:r>
              <a:rPr lang="en-US" sz="1600" dirty="0">
                <a:solidFill>
                  <a:schemeClr val="accent1">
                    <a:lumMod val="75000"/>
                  </a:schemeClr>
                </a:solidFill>
                <a:latin typeface="Calibri" panose="020F0502020204030204" pitchFamily="34" charset="0"/>
                <a:ea typeface="Times New Roman" panose="02020603050405020304" pitchFamily="18" charset="0"/>
                <a:cs typeface="Arial" panose="020B0604020202020204" pitchFamily="34" charset="0"/>
              </a:rPr>
              <a:t>The Bus storage and maintenance facilities include the construction of  new buildings on the site where the previous bus storage facility storage structure was located 919 Millbrook, Kokomo IN.  This facility was previously used by the Transit Department until it was destroyed by fire in January 2014. </a:t>
            </a:r>
          </a:p>
          <a:p>
            <a:pPr marL="342900" marR="0" lvl="0" indent="-342900">
              <a:spcBef>
                <a:spcPts val="0"/>
              </a:spcBef>
              <a:spcAft>
                <a:spcPts val="0"/>
              </a:spcAft>
              <a:buFont typeface="Calibri" panose="020F0502020204030204" pitchFamily="34" charset="0"/>
              <a:buChar char="-"/>
            </a:pPr>
            <a:endParaRPr lang="en-US" sz="1600" dirty="0">
              <a:solidFill>
                <a:schemeClr val="accent1">
                  <a:lumMod val="75000"/>
                </a:schemeClr>
              </a:solidFill>
              <a:latin typeface="Calibri" panose="020F0502020204030204" pitchFamily="34" charset="0"/>
              <a:ea typeface="Times New Roman" panose="02020603050405020304" pitchFamily="18" charset="0"/>
              <a:cs typeface="Arial" panose="020B0604020202020204" pitchFamily="34" charset="0"/>
            </a:endParaRPr>
          </a:p>
          <a:p>
            <a:pPr marL="342900" marR="0" lvl="0" indent="-342900">
              <a:spcBef>
                <a:spcPts val="0"/>
              </a:spcBef>
              <a:spcAft>
                <a:spcPts val="0"/>
              </a:spcAft>
              <a:buFont typeface="Calibri" panose="020F0502020204030204" pitchFamily="34" charset="0"/>
              <a:buChar char="-"/>
            </a:pPr>
            <a:r>
              <a:rPr lang="en-US" sz="1600" dirty="0">
                <a:solidFill>
                  <a:schemeClr val="accent1">
                    <a:lumMod val="75000"/>
                  </a:schemeClr>
                </a:solidFill>
                <a:latin typeface="Calibri" panose="020F0502020204030204" pitchFamily="34" charset="0"/>
                <a:ea typeface="Times New Roman" panose="02020603050405020304" pitchFamily="18" charset="0"/>
                <a:cs typeface="Arial" panose="020B0604020202020204" pitchFamily="34" charset="0"/>
              </a:rPr>
              <a:t>The need for the project is to provide fixed route and paratransit bus storage for the City Line Trolley system.  Additionally, the facility will be equipped to facilitate regular maintenance on the all buses. This project also allows the City of Kokomo to properly store and maintain its transit assets. </a:t>
            </a:r>
          </a:p>
          <a:p>
            <a:pPr marR="0" lvl="0">
              <a:spcBef>
                <a:spcPts val="0"/>
              </a:spcBef>
              <a:spcAft>
                <a:spcPts val="0"/>
              </a:spcAft>
            </a:pPr>
            <a:endParaRPr lang="en-US" sz="1600" dirty="0">
              <a:solidFill>
                <a:schemeClr val="accent1">
                  <a:lumMod val="75000"/>
                </a:schemeClr>
              </a:solidFill>
              <a:latin typeface="Calibri" panose="020F0502020204030204" pitchFamily="34" charset="0"/>
              <a:ea typeface="Times New Roman" panose="02020603050405020304" pitchFamily="18" charset="0"/>
              <a:cs typeface="Arial" panose="020B0604020202020204" pitchFamily="34" charset="0"/>
            </a:endParaRPr>
          </a:p>
          <a:p>
            <a:pPr marL="342900" marR="0" lvl="0" indent="-342900">
              <a:spcBef>
                <a:spcPts val="0"/>
              </a:spcBef>
              <a:spcAft>
                <a:spcPts val="0"/>
              </a:spcAft>
              <a:buFont typeface="Calibri" panose="020F0502020204030204" pitchFamily="34" charset="0"/>
              <a:buChar char="-"/>
            </a:pPr>
            <a:r>
              <a:rPr lang="en-US" sz="1600" dirty="0">
                <a:solidFill>
                  <a:schemeClr val="accent1">
                    <a:lumMod val="75000"/>
                  </a:schemeClr>
                </a:solidFill>
                <a:latin typeface="Calibri" panose="020F0502020204030204" pitchFamily="34" charset="0"/>
                <a:ea typeface="Times New Roman" panose="02020603050405020304" pitchFamily="18" charset="0"/>
                <a:cs typeface="Arial" panose="020B0604020202020204" pitchFamily="34" charset="0"/>
              </a:rPr>
              <a:t>The building site is located 919 Millbrook Lane and is 0.9 acres in size. The parcel of the project area is owned by the City of Kokomo and will be utilized by the Transit Dept.</a:t>
            </a:r>
            <a:endParaRPr lang="en-US" sz="1600" dirty="0">
              <a:solidFill>
                <a:schemeClr val="accent1">
                  <a:lumMod val="75000"/>
                </a:schemeClr>
              </a:solidFill>
              <a:latin typeface="Times New Roman" panose="02020603050405020304" pitchFamily="18" charset="0"/>
              <a:ea typeface="Times New Roman" panose="02020603050405020304" pitchFamily="18" charset="0"/>
              <a:cs typeface="Arial" panose="020B0604020202020204" pitchFamily="34" charset="0"/>
            </a:endParaRPr>
          </a:p>
          <a:p>
            <a:pPr marL="342900" marR="0" lvl="0" indent="-342900">
              <a:spcBef>
                <a:spcPts val="0"/>
              </a:spcBef>
              <a:spcAft>
                <a:spcPts val="0"/>
              </a:spcAft>
              <a:buFont typeface="Calibri" panose="020F0502020204030204" pitchFamily="34" charset="0"/>
              <a:buChar char="-"/>
            </a:pPr>
            <a:endParaRPr lang="en-US" sz="1600" dirty="0">
              <a:solidFill>
                <a:schemeClr val="accent1">
                  <a:lumMod val="75000"/>
                </a:schemeClr>
              </a:solidFill>
              <a:latin typeface="Calibri" panose="020F0502020204030204" pitchFamily="34" charset="0"/>
              <a:ea typeface="Times New Roman" panose="02020603050405020304" pitchFamily="18" charset="0"/>
              <a:cs typeface="Arial" panose="020B0604020202020204" pitchFamily="34" charset="0"/>
            </a:endParaRPr>
          </a:p>
          <a:p>
            <a:pPr marL="342900" marR="0" lvl="0" indent="-342900">
              <a:spcBef>
                <a:spcPts val="0"/>
              </a:spcBef>
              <a:spcAft>
                <a:spcPts val="0"/>
              </a:spcAft>
              <a:buFont typeface="Calibri" panose="020F0502020204030204" pitchFamily="34" charset="0"/>
              <a:buChar char="-"/>
            </a:pPr>
            <a:r>
              <a:rPr lang="en-US" sz="1600" dirty="0">
                <a:solidFill>
                  <a:schemeClr val="accent1">
                    <a:lumMod val="75000"/>
                  </a:schemeClr>
                </a:solidFill>
                <a:latin typeface="Calibri" panose="020F0502020204030204" pitchFamily="34" charset="0"/>
                <a:ea typeface="Times New Roman" panose="02020603050405020304" pitchFamily="18" charset="0"/>
                <a:cs typeface="Arial" panose="020B0604020202020204" pitchFamily="34" charset="0"/>
              </a:rPr>
              <a:t>The location of the project within the City of Kokomo is identified as </a:t>
            </a:r>
            <a:r>
              <a:rPr lang="en-US" sz="1600" b="1" dirty="0">
                <a:solidFill>
                  <a:schemeClr val="accent1">
                    <a:lumMod val="75000"/>
                  </a:schemeClr>
                </a:solidFill>
                <a:latin typeface="Calibri" panose="020F0502020204030204" pitchFamily="34" charset="0"/>
                <a:ea typeface="Times New Roman" panose="02020603050405020304" pitchFamily="18" charset="0"/>
                <a:cs typeface="Arial" panose="020B0604020202020204" pitchFamily="34" charset="0"/>
              </a:rPr>
              <a:t>Figure A4 </a:t>
            </a:r>
          </a:p>
          <a:p>
            <a:pPr marR="0" lvl="0">
              <a:spcBef>
                <a:spcPts val="0"/>
              </a:spcBef>
              <a:spcAft>
                <a:spcPts val="0"/>
              </a:spcAft>
            </a:pPr>
            <a:endParaRPr lang="en-US" sz="1600" b="1" dirty="0">
              <a:latin typeface="Calibri" panose="020F0502020204030204" pitchFamily="34" charset="0"/>
              <a:ea typeface="Times New Roman" panose="02020603050405020304" pitchFamily="18" charset="0"/>
              <a:cs typeface="Arial" panose="020B0604020202020204" pitchFamily="34" charset="0"/>
            </a:endParaRPr>
          </a:p>
          <a:p>
            <a:pPr marR="0" lvl="0">
              <a:spcBef>
                <a:spcPts val="0"/>
              </a:spcBef>
              <a:spcAft>
                <a:spcPts val="0"/>
              </a:spcAft>
            </a:pPr>
            <a:r>
              <a:rPr lang="en-US" sz="1600" b="1" dirty="0">
                <a:latin typeface="Calibri" panose="020F0502020204030204" pitchFamily="34" charset="0"/>
                <a:ea typeface="Times New Roman" panose="02020603050405020304" pitchFamily="18" charset="0"/>
                <a:cs typeface="Arial" panose="020B0604020202020204" pitchFamily="34" charset="0"/>
              </a:rPr>
              <a:t>(Updated Aug. 2023)</a:t>
            </a:r>
            <a:endParaRPr lang="en-US" sz="1600" dirty="0">
              <a:latin typeface="Calibri" panose="020F0502020204030204" pitchFamily="34" charset="0"/>
              <a:ea typeface="Times New Roman" panose="02020603050405020304" pitchFamily="18" charset="0"/>
              <a:cs typeface="Arial" panose="020B0604020202020204" pitchFamily="34" charset="0"/>
            </a:endParaRPr>
          </a:p>
          <a:p>
            <a:pPr marR="0" lvl="0">
              <a:spcBef>
                <a:spcPts val="0"/>
              </a:spcBef>
              <a:spcAft>
                <a:spcPts val="0"/>
              </a:spcAft>
            </a:pPr>
            <a:endParaRPr lang="en-US" sz="1200" dirty="0">
              <a:latin typeface="Times New Roman" panose="02020603050405020304" pitchFamily="18"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9582800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9DE9C-EA5D-405D-94C5-1DE9C609BA8E}"/>
              </a:ext>
            </a:extLst>
          </p:cNvPr>
          <p:cNvSpPr>
            <a:spLocks noGrp="1"/>
          </p:cNvSpPr>
          <p:nvPr>
            <p:ph type="title"/>
          </p:nvPr>
        </p:nvSpPr>
        <p:spPr>
          <a:xfrm>
            <a:off x="838200" y="365125"/>
            <a:ext cx="10515600" cy="622427"/>
          </a:xfrm>
        </p:spPr>
        <p:txBody>
          <a:bodyPr>
            <a:normAutofit/>
          </a:bodyPr>
          <a:lstStyle/>
          <a:p>
            <a:r>
              <a:rPr lang="en-US" sz="1800" b="1" dirty="0"/>
              <a:t>Figure R1 </a:t>
            </a:r>
            <a:r>
              <a:rPr lang="en-US" sz="1800" dirty="0"/>
              <a:t>– National Flood Plain Map – August 2023</a:t>
            </a:r>
          </a:p>
        </p:txBody>
      </p:sp>
      <p:pic>
        <p:nvPicPr>
          <p:cNvPr id="4" name="Content Placeholder 3">
            <a:extLst>
              <a:ext uri="{FF2B5EF4-FFF2-40B4-BE49-F238E27FC236}">
                <a16:creationId xmlns:a16="http://schemas.microsoft.com/office/drawing/2014/main" id="{2A3BCC8B-7315-47CC-8B5D-1623E9C14B53}"/>
              </a:ext>
            </a:extLst>
          </p:cNvPr>
          <p:cNvPicPr>
            <a:picLocks noGrp="1" noChangeAspect="1"/>
          </p:cNvPicPr>
          <p:nvPr>
            <p:ph idx="1"/>
          </p:nvPr>
        </p:nvPicPr>
        <p:blipFill rotWithShape="1">
          <a:blip r:embed="rId2"/>
          <a:srcRect l="24599" t="14379" r="22751" b="15333"/>
          <a:stretch/>
        </p:blipFill>
        <p:spPr>
          <a:xfrm>
            <a:off x="739615" y="781494"/>
            <a:ext cx="7434214" cy="5582730"/>
          </a:xfrm>
          <a:prstGeom prst="rect">
            <a:avLst/>
          </a:prstGeom>
        </p:spPr>
      </p:pic>
    </p:spTree>
    <p:extLst>
      <p:ext uri="{BB962C8B-B14F-4D97-AF65-F5344CB8AC3E}">
        <p14:creationId xmlns:p14="http://schemas.microsoft.com/office/powerpoint/2010/main" val="29314130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6057" t="22659" r="11283" b="20624"/>
          <a:stretch/>
        </p:blipFill>
        <p:spPr>
          <a:xfrm>
            <a:off x="373225" y="429206"/>
            <a:ext cx="9225252" cy="4702630"/>
          </a:xfrm>
          <a:prstGeom prst="rect">
            <a:avLst/>
          </a:prstGeom>
        </p:spPr>
      </p:pic>
      <p:pic>
        <p:nvPicPr>
          <p:cNvPr id="3" name="Picture 2"/>
          <p:cNvPicPr>
            <a:picLocks noChangeAspect="1"/>
          </p:cNvPicPr>
          <p:nvPr/>
        </p:nvPicPr>
        <p:blipFill rotWithShape="1">
          <a:blip r:embed="rId3"/>
          <a:srcRect l="27627" t="33605" r="11913" b="38367"/>
          <a:stretch/>
        </p:blipFill>
        <p:spPr>
          <a:xfrm>
            <a:off x="3769569" y="4422711"/>
            <a:ext cx="8122607" cy="2118048"/>
          </a:xfrm>
          <a:prstGeom prst="rect">
            <a:avLst/>
          </a:prstGeom>
          <a:ln w="47625">
            <a:solidFill>
              <a:srgbClr val="FF0000"/>
            </a:solidFill>
          </a:ln>
        </p:spPr>
      </p:pic>
      <p:sp>
        <p:nvSpPr>
          <p:cNvPr id="4" name="5-Point Star 3"/>
          <p:cNvSpPr/>
          <p:nvPr/>
        </p:nvSpPr>
        <p:spPr>
          <a:xfrm>
            <a:off x="2846070" y="1931670"/>
            <a:ext cx="422910" cy="35433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171700" y="2286000"/>
            <a:ext cx="1771650" cy="369332"/>
          </a:xfrm>
          <a:prstGeom prst="rect">
            <a:avLst/>
          </a:prstGeom>
          <a:noFill/>
        </p:spPr>
        <p:txBody>
          <a:bodyPr wrap="square" rtlCol="0">
            <a:spAutoFit/>
          </a:bodyPr>
          <a:lstStyle/>
          <a:p>
            <a:r>
              <a:rPr lang="en-US" dirty="0"/>
              <a:t>Project Location</a:t>
            </a:r>
          </a:p>
        </p:txBody>
      </p:sp>
      <p:sp>
        <p:nvSpPr>
          <p:cNvPr id="6" name="TextBox 5"/>
          <p:cNvSpPr txBox="1"/>
          <p:nvPr/>
        </p:nvSpPr>
        <p:spPr>
          <a:xfrm>
            <a:off x="373225" y="149289"/>
            <a:ext cx="2735735" cy="369332"/>
          </a:xfrm>
          <a:prstGeom prst="rect">
            <a:avLst/>
          </a:prstGeom>
          <a:noFill/>
        </p:spPr>
        <p:txBody>
          <a:bodyPr wrap="square" rtlCol="0">
            <a:spAutoFit/>
          </a:bodyPr>
          <a:lstStyle/>
          <a:p>
            <a:r>
              <a:rPr lang="en-US" dirty="0"/>
              <a:t>FIGURE R2: Floodplain Map</a:t>
            </a:r>
          </a:p>
        </p:txBody>
      </p:sp>
    </p:spTree>
    <p:extLst>
      <p:ext uri="{BB962C8B-B14F-4D97-AF65-F5344CB8AC3E}">
        <p14:creationId xmlns:p14="http://schemas.microsoft.com/office/powerpoint/2010/main" val="5139670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74400"/>
            <a:ext cx="12192000" cy="5509200"/>
          </a:xfrm>
          <a:prstGeom prst="rect">
            <a:avLst/>
          </a:prstGeom>
        </p:spPr>
        <p:txBody>
          <a:bodyPr wrap="square">
            <a:spAutoFit/>
          </a:bodyPr>
          <a:lstStyle/>
          <a:p>
            <a:pPr marL="228600" marR="0" indent="-228600">
              <a:spcBef>
                <a:spcPts val="0"/>
              </a:spcBef>
              <a:spcAft>
                <a:spcPts val="0"/>
              </a:spcAft>
            </a:pPr>
            <a:r>
              <a:rPr lang="en-US" sz="1600" b="1" dirty="0">
                <a:latin typeface="Calibri" panose="020F0502020204030204" pitchFamily="34" charset="0"/>
                <a:ea typeface="Times New Roman" panose="02020603050405020304" pitchFamily="18" charset="0"/>
                <a:cs typeface="Arial" panose="020B0604020202020204" pitchFamily="34" charset="0"/>
              </a:rPr>
              <a:t>S.	</a:t>
            </a:r>
            <a:r>
              <a:rPr lang="en-US" sz="1600" b="1" u="sng" dirty="0">
                <a:latin typeface="Calibri" panose="020F0502020204030204" pitchFamily="34" charset="0"/>
                <a:ea typeface="Times New Roman" panose="02020603050405020304" pitchFamily="18" charset="0"/>
                <a:cs typeface="Arial" panose="020B0604020202020204" pitchFamily="34" charset="0"/>
              </a:rPr>
              <a:t>IMPACTS ON WATER QUALITY, NAVIGABLE WATERWAYS, &amp; COASTAL ZONES</a:t>
            </a:r>
            <a:r>
              <a:rPr lang="en-US" sz="1600" b="1" dirty="0">
                <a:latin typeface="Calibri" panose="020F0502020204030204" pitchFamily="34" charset="0"/>
                <a:ea typeface="Times New Roman" panose="02020603050405020304" pitchFamily="18" charset="0"/>
                <a:cs typeface="Arial" panose="020B0604020202020204" pitchFamily="34" charset="0"/>
              </a:rPr>
              <a:t>:  </a:t>
            </a:r>
            <a:r>
              <a:rPr lang="en-US" sz="1600" dirty="0">
                <a:latin typeface="Calibri" panose="020F0502020204030204" pitchFamily="34" charset="0"/>
                <a:ea typeface="Times New Roman" panose="02020603050405020304" pitchFamily="18" charset="0"/>
                <a:cs typeface="Arial" panose="020B0604020202020204" pitchFamily="34" charset="0"/>
              </a:rPr>
              <a:t>If any of these resources are implicated, describe the project’s potential impacts. Determine if National Pollutant Discharge Elimination System (NPDES) permits are applicable as a result of ground disturbance</a:t>
            </a:r>
            <a:r>
              <a:rPr lang="en-US" sz="1600" dirty="0">
                <a:solidFill>
                  <a:srgbClr val="000000"/>
                </a:solidFill>
                <a:latin typeface="Calibri" panose="020F0502020204030204" pitchFamily="34" charset="0"/>
                <a:ea typeface="Times New Roman" panose="02020603050405020304" pitchFamily="18" charset="0"/>
              </a:rPr>
              <a:t> or </a:t>
            </a:r>
            <a:r>
              <a:rPr lang="en-US" sz="1600" dirty="0">
                <a:latin typeface="Calibri" panose="020F0502020204030204" pitchFamily="34" charset="0"/>
                <a:ea typeface="Times New Roman" panose="02020603050405020304" pitchFamily="18" charset="0"/>
                <a:cs typeface="Arial" panose="020B0604020202020204" pitchFamily="34" charset="0"/>
              </a:rPr>
              <a:t>point sources that will discharge pollutants into waters of the United States. Refer to BMPs at the U.S. EPA website. How will storm water be treated during and after construction?  How will wastewater from bus washing facilities be treated?  Determine if project area is in a sole-source aquifer, if not document in narrative (refer to the U.S. EPA website).  </a:t>
            </a:r>
            <a:endParaRPr lang="en-US" sz="1600" dirty="0">
              <a:latin typeface="Times New Roman" panose="02020603050405020304" pitchFamily="18" charset="0"/>
              <a:ea typeface="Times New Roman" panose="02020603050405020304" pitchFamily="18" charset="0"/>
            </a:endParaRPr>
          </a:p>
          <a:p>
            <a:pPr marL="228600" marR="0" indent="-228600">
              <a:spcBef>
                <a:spcPts val="0"/>
              </a:spcBef>
              <a:spcAft>
                <a:spcPts val="0"/>
              </a:spcAft>
            </a:pPr>
            <a:r>
              <a:rPr lang="en-US" sz="1600" dirty="0">
                <a:latin typeface="Calibri" panose="020F0502020204030204" pitchFamily="34" charset="0"/>
                <a:ea typeface="Times New Roman" panose="02020603050405020304" pitchFamily="18" charset="0"/>
                <a:cs typeface="Arial" panose="020B0604020202020204" pitchFamily="34" charset="0"/>
              </a:rPr>
              <a:t> </a:t>
            </a:r>
            <a:endParaRPr lang="en-US" sz="1600" dirty="0">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Calibri" panose="020F0502020204030204" pitchFamily="34" charset="0"/>
              <a:buChar char="-"/>
            </a:pPr>
            <a:r>
              <a:rPr lang="en-US" sz="1600" dirty="0">
                <a:solidFill>
                  <a:schemeClr val="accent1">
                    <a:lumMod val="75000"/>
                  </a:schemeClr>
                </a:solidFill>
                <a:latin typeface="Calibri" panose="020F0502020204030204" pitchFamily="34" charset="0"/>
                <a:ea typeface="Times New Roman" panose="02020603050405020304" pitchFamily="18" charset="0"/>
                <a:cs typeface="Arial" panose="020B0604020202020204" pitchFamily="34" charset="0"/>
              </a:rPr>
              <a:t>The project will not have a significant impact on waterways, coastal zones, or water quality. The project is 850’ away from the Wildcat Creek and is not within the creek’s floodplain. This project does not include any space for bus washing, so there will be no wastewater treatment of bus washing on the project site.</a:t>
            </a:r>
          </a:p>
          <a:p>
            <a:pPr marR="0" lvl="0">
              <a:spcBef>
                <a:spcPts val="0"/>
              </a:spcBef>
              <a:spcAft>
                <a:spcPts val="0"/>
              </a:spcAft>
            </a:pPr>
            <a:endParaRPr lang="en-US" sz="1600" dirty="0">
              <a:solidFill>
                <a:schemeClr val="accent1">
                  <a:lumMod val="75000"/>
                </a:schemeClr>
              </a:solidFill>
              <a:latin typeface="Times New Roman" panose="02020603050405020304" pitchFamily="18" charset="0"/>
              <a:ea typeface="Times New Roman" panose="02020603050405020304" pitchFamily="18" charset="0"/>
              <a:cs typeface="Arial" panose="020B0604020202020204" pitchFamily="34" charset="0"/>
            </a:endParaRPr>
          </a:p>
          <a:p>
            <a:pPr marL="342900" marR="0" lvl="0" indent="-342900">
              <a:spcBef>
                <a:spcPts val="0"/>
              </a:spcBef>
              <a:spcAft>
                <a:spcPts val="0"/>
              </a:spcAft>
              <a:buFont typeface="Calibri" panose="020F0502020204030204" pitchFamily="34" charset="0"/>
              <a:buChar char="-"/>
            </a:pPr>
            <a:r>
              <a:rPr lang="en-US" sz="1600" dirty="0">
                <a:solidFill>
                  <a:schemeClr val="accent1">
                    <a:lumMod val="75000"/>
                  </a:schemeClr>
                </a:solidFill>
                <a:latin typeface="Calibri" panose="020F0502020204030204" pitchFamily="34" charset="0"/>
                <a:ea typeface="Times New Roman" panose="02020603050405020304" pitchFamily="18" charset="0"/>
                <a:cs typeface="Arial" panose="020B0604020202020204" pitchFamily="34" charset="0"/>
              </a:rPr>
              <a:t>The project is not located within a single source aquifer. Storm water impacts will be minimal and will not change dramatically from the existing conditions of the site.</a:t>
            </a:r>
            <a:endParaRPr lang="en-US" sz="1600" dirty="0">
              <a:solidFill>
                <a:schemeClr val="accent1">
                  <a:lumMod val="75000"/>
                </a:schemeClr>
              </a:solidFill>
              <a:latin typeface="Times New Roman" panose="02020603050405020304" pitchFamily="18" charset="0"/>
              <a:ea typeface="Times New Roman" panose="02020603050405020304" pitchFamily="18" charset="0"/>
              <a:cs typeface="Arial" panose="020B0604020202020204" pitchFamily="34" charset="0"/>
            </a:endParaRPr>
          </a:p>
          <a:p>
            <a:pPr marL="228600" marR="0" indent="-228600">
              <a:spcBef>
                <a:spcPts val="0"/>
              </a:spcBef>
              <a:spcAft>
                <a:spcPts val="0"/>
              </a:spcAft>
            </a:pPr>
            <a:r>
              <a:rPr lang="en-US" sz="1600" b="1" dirty="0">
                <a:latin typeface="Calibri" panose="020F0502020204030204" pitchFamily="34" charset="0"/>
                <a:ea typeface="Times New Roman" panose="02020603050405020304" pitchFamily="18" charset="0"/>
                <a:cs typeface="Arial" panose="020B0604020202020204" pitchFamily="34" charset="0"/>
              </a:rPr>
              <a:t> </a:t>
            </a:r>
            <a:endParaRPr lang="en-US" sz="1600" dirty="0">
              <a:latin typeface="Times New Roman" panose="02020603050405020304" pitchFamily="18" charset="0"/>
              <a:ea typeface="Times New Roman" panose="02020603050405020304" pitchFamily="18" charset="0"/>
            </a:endParaRPr>
          </a:p>
          <a:p>
            <a:pPr marL="228600" marR="0" indent="-228600">
              <a:spcBef>
                <a:spcPts val="0"/>
              </a:spcBef>
              <a:spcAft>
                <a:spcPts val="0"/>
              </a:spcAft>
            </a:pPr>
            <a:r>
              <a:rPr lang="en-US" sz="1600" b="1" dirty="0">
                <a:latin typeface="Calibri" panose="020F0502020204030204" pitchFamily="34" charset="0"/>
                <a:ea typeface="Times New Roman" panose="02020603050405020304" pitchFamily="18" charset="0"/>
                <a:cs typeface="Arial" panose="020B0604020202020204" pitchFamily="34" charset="0"/>
              </a:rPr>
              <a:t>T.	</a:t>
            </a:r>
            <a:r>
              <a:rPr lang="en-US" sz="1600" b="1" u="sng" dirty="0">
                <a:latin typeface="Calibri" panose="020F0502020204030204" pitchFamily="34" charset="0"/>
                <a:ea typeface="Times New Roman" panose="02020603050405020304" pitchFamily="18" charset="0"/>
                <a:cs typeface="Arial" panose="020B0604020202020204" pitchFamily="34" charset="0"/>
              </a:rPr>
              <a:t>IMPACTS ON ECOLOGICALLY-SENSITIVE AREAS AND ENDANGERED SPECIES</a:t>
            </a:r>
            <a:r>
              <a:rPr lang="en-US" sz="1600" b="1" dirty="0">
                <a:latin typeface="Calibri" panose="020F0502020204030204" pitchFamily="34" charset="0"/>
                <a:ea typeface="Times New Roman" panose="02020603050405020304" pitchFamily="18" charset="0"/>
                <a:cs typeface="Arial" panose="020B0604020202020204" pitchFamily="34" charset="0"/>
              </a:rPr>
              <a:t>:   </a:t>
            </a:r>
            <a:r>
              <a:rPr lang="en-US" sz="1600" dirty="0">
                <a:latin typeface="Calibri" panose="020F0502020204030204" pitchFamily="34" charset="0"/>
                <a:ea typeface="Times New Roman" panose="02020603050405020304" pitchFamily="18" charset="0"/>
                <a:cs typeface="Arial" panose="020B0604020202020204" pitchFamily="34" charset="0"/>
              </a:rPr>
              <a:t>Describe any natural areas (woodlands, prairies, wetlands, rivers, lakes, streams, designated wildlife or waterfowl refuges, and geological formations) on or near the proposed project area.  If present, state the results of consultation with the state department of natural resources and, if appropriate, the U.S. Fish and Wildlife Service on the impacts to critical habitats and on threatened and endangered fauna and flora that may be affected.  Refer to the U.S. Fish and Wildlife Service website. </a:t>
            </a:r>
            <a:endParaRPr lang="en-US" sz="1600" dirty="0">
              <a:latin typeface="Times New Roman" panose="02020603050405020304" pitchFamily="18" charset="0"/>
              <a:ea typeface="Times New Roman" panose="02020603050405020304" pitchFamily="18" charset="0"/>
            </a:endParaRPr>
          </a:p>
          <a:p>
            <a:pPr marL="228600" marR="0" indent="-228600">
              <a:spcBef>
                <a:spcPts val="0"/>
              </a:spcBef>
              <a:spcAft>
                <a:spcPts val="0"/>
              </a:spcAft>
            </a:pPr>
            <a:r>
              <a:rPr lang="en-US" sz="1600" dirty="0">
                <a:latin typeface="Calibri" panose="020F0502020204030204" pitchFamily="34" charset="0"/>
                <a:ea typeface="Times New Roman" panose="02020603050405020304" pitchFamily="18" charset="0"/>
                <a:cs typeface="Arial" panose="020B0604020202020204" pitchFamily="34" charset="0"/>
              </a:rPr>
              <a:t> </a:t>
            </a:r>
            <a:endParaRPr lang="en-US" sz="1600" dirty="0">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Calibri" panose="020F0502020204030204" pitchFamily="34" charset="0"/>
              <a:buChar char="-"/>
            </a:pPr>
            <a:r>
              <a:rPr lang="en-US" sz="1600" dirty="0">
                <a:solidFill>
                  <a:schemeClr val="accent1">
                    <a:lumMod val="75000"/>
                  </a:schemeClr>
                </a:solidFill>
                <a:latin typeface="Calibri" panose="020F0502020204030204" pitchFamily="34" charset="0"/>
                <a:ea typeface="Times New Roman" panose="02020603050405020304" pitchFamily="18" charset="0"/>
                <a:cs typeface="Arial" panose="020B0604020202020204" pitchFamily="34" charset="0"/>
              </a:rPr>
              <a:t>The project site is in an urban area, away from natural areas, including woodlands, prairies, wetlands, rivers, lakes, streams, designated wildlife or waterfowl refuges, and geological formations. The closest natural area is the Wildcat Creek (850’ away). This project is mainly focused on constructing a maintenance area and storage area to service and store the FTA funded rolling stock. The project is within an urban area and will not affect how the natural area near the Wildcat Creek functions.</a:t>
            </a:r>
            <a:endParaRPr lang="en-US" sz="1600" dirty="0">
              <a:solidFill>
                <a:schemeClr val="accent1">
                  <a:lumMod val="75000"/>
                </a:schemeClr>
              </a:solidFill>
              <a:effectLst/>
              <a:latin typeface="Times New Roman" panose="02020603050405020304" pitchFamily="18"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3240411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74345"/>
            <a:ext cx="12192000" cy="6186309"/>
          </a:xfrm>
          <a:prstGeom prst="rect">
            <a:avLst/>
          </a:prstGeom>
        </p:spPr>
        <p:txBody>
          <a:bodyPr wrap="square">
            <a:spAutoFit/>
          </a:bodyPr>
          <a:lstStyle/>
          <a:p>
            <a:pPr marL="228600" marR="0" indent="-228600">
              <a:spcBef>
                <a:spcPts val="0"/>
              </a:spcBef>
              <a:spcAft>
                <a:spcPts val="0"/>
              </a:spcAft>
            </a:pPr>
            <a:r>
              <a:rPr lang="en-US" b="1" dirty="0">
                <a:latin typeface="Calibri" panose="020F0502020204030204" pitchFamily="34" charset="0"/>
                <a:ea typeface="Times New Roman" panose="02020603050405020304" pitchFamily="18" charset="0"/>
                <a:cs typeface="Arial" panose="020B0604020202020204" pitchFamily="34" charset="0"/>
              </a:rPr>
              <a:t>U.	</a:t>
            </a:r>
            <a:r>
              <a:rPr lang="en-US" b="1" u="sng" dirty="0">
                <a:latin typeface="Calibri" panose="020F0502020204030204" pitchFamily="34" charset="0"/>
                <a:ea typeface="Times New Roman" panose="02020603050405020304" pitchFamily="18" charset="0"/>
                <a:cs typeface="Arial" panose="020B0604020202020204" pitchFamily="34" charset="0"/>
              </a:rPr>
              <a:t>IMPACTS ON SAFETY AND SECURITY</a:t>
            </a:r>
            <a:r>
              <a:rPr lang="en-US" b="1" dirty="0">
                <a:latin typeface="Calibri" panose="020F0502020204030204" pitchFamily="34" charset="0"/>
                <a:ea typeface="Times New Roman" panose="02020603050405020304" pitchFamily="18" charset="0"/>
                <a:cs typeface="Arial" panose="020B0604020202020204" pitchFamily="34" charset="0"/>
              </a:rPr>
              <a:t>:  </a:t>
            </a:r>
            <a:r>
              <a:rPr lang="en-US" dirty="0">
                <a:latin typeface="Calibri" panose="020F0502020204030204" pitchFamily="34" charset="0"/>
                <a:ea typeface="Times New Roman" panose="02020603050405020304" pitchFamily="18" charset="0"/>
                <a:cs typeface="Arial" panose="020B0604020202020204" pitchFamily="34" charset="0"/>
              </a:rPr>
              <a:t>Describe the measures that would need to be taken to provide for the safe and secure operation of the project after its construction.  List any security measures that are planned as part of the project (e.g., security guards, fencing, secured access, lighting, cameras, etc.)</a:t>
            </a:r>
            <a:endParaRPr lang="en-US" dirty="0">
              <a:latin typeface="Times New Roman" panose="02020603050405020304" pitchFamily="18" charset="0"/>
              <a:ea typeface="Times New Roman" panose="02020603050405020304" pitchFamily="18" charset="0"/>
            </a:endParaRPr>
          </a:p>
          <a:p>
            <a:r>
              <a:rPr lang="en-US" dirty="0">
                <a:latin typeface="Calibri" panose="020F0502020204030204" pitchFamily="34" charset="0"/>
                <a:ea typeface="Times New Roman" panose="02020603050405020304" pitchFamily="18" charset="0"/>
                <a:cs typeface="Arial" panose="020B0604020202020204" pitchFamily="34" charset="0"/>
              </a:rPr>
              <a:t> </a:t>
            </a:r>
            <a:endParaRPr lang="en-US" dirty="0">
              <a:latin typeface="Times New Roman" panose="02020603050405020304" pitchFamily="18" charset="0"/>
              <a:ea typeface="Times New Roman" panose="02020603050405020304" pitchFamily="18" charset="0"/>
            </a:endParaRPr>
          </a:p>
          <a:p>
            <a:pPr marL="228600" indent="-228600"/>
            <a:r>
              <a:rPr lang="en-US" b="1" dirty="0">
                <a:latin typeface="Calibri" panose="020F0502020204030204" pitchFamily="34" charset="0"/>
                <a:ea typeface="Times New Roman" panose="02020603050405020304" pitchFamily="18" charset="0"/>
                <a:cs typeface="Arial" panose="020B0604020202020204" pitchFamily="34" charset="0"/>
              </a:rPr>
              <a:t>    </a:t>
            </a:r>
            <a:r>
              <a:rPr lang="en-US" dirty="0">
                <a:solidFill>
                  <a:schemeClr val="accent1">
                    <a:lumMod val="75000"/>
                  </a:schemeClr>
                </a:solidFill>
                <a:latin typeface="Calibri" panose="020F0502020204030204" pitchFamily="34" charset="0"/>
                <a:ea typeface="Times New Roman" panose="02020603050405020304" pitchFamily="18" charset="0"/>
                <a:cs typeface="Arial" panose="020B0604020202020204" pitchFamily="34" charset="0"/>
              </a:rPr>
              <a:t>The project is located in an area that was safe and secure for the original structure. This facility is located within the city limits, is surrounded by security fencing, has video surveillance and will be patrolled by the Kokomo Police Department. There are existing lights in the parking lot and along Millbrook Lane as well as other city streets in the area. There will be additional lighting, fencing, cameras, secured access installed.</a:t>
            </a:r>
            <a:endParaRPr lang="en-US" dirty="0">
              <a:solidFill>
                <a:schemeClr val="accent1">
                  <a:lumMod val="75000"/>
                </a:schemeClr>
              </a:solidFill>
              <a:latin typeface="Times New Roman" panose="02020603050405020304" pitchFamily="18" charset="0"/>
              <a:ea typeface="Times New Roman" panose="02020603050405020304" pitchFamily="18" charset="0"/>
              <a:cs typeface="Arial" panose="020B0604020202020204" pitchFamily="34" charset="0"/>
            </a:endParaRPr>
          </a:p>
          <a:p>
            <a:pPr marL="228600" marR="0" indent="-228600">
              <a:spcBef>
                <a:spcPts val="0"/>
              </a:spcBef>
              <a:spcAft>
                <a:spcPts val="0"/>
              </a:spcAft>
            </a:pPr>
            <a:endParaRPr lang="en-US" dirty="0">
              <a:latin typeface="Times New Roman" panose="02020603050405020304" pitchFamily="18" charset="0"/>
              <a:ea typeface="Times New Roman" panose="02020603050405020304" pitchFamily="18" charset="0"/>
            </a:endParaRPr>
          </a:p>
          <a:p>
            <a:pPr marL="228600" marR="0" indent="-228600">
              <a:spcBef>
                <a:spcPts val="0"/>
              </a:spcBef>
              <a:spcAft>
                <a:spcPts val="0"/>
              </a:spcAft>
            </a:pPr>
            <a:r>
              <a:rPr lang="en-US" b="1" dirty="0">
                <a:latin typeface="Calibri" panose="020F0502020204030204" pitchFamily="34" charset="0"/>
                <a:ea typeface="Times New Roman" panose="02020603050405020304" pitchFamily="18" charset="0"/>
                <a:cs typeface="Arial" panose="020B0604020202020204" pitchFamily="34" charset="0"/>
              </a:rPr>
              <a:t>V.	</a:t>
            </a:r>
            <a:r>
              <a:rPr lang="en-US" b="1" u="sng" dirty="0">
                <a:latin typeface="Calibri" panose="020F0502020204030204" pitchFamily="34" charset="0"/>
                <a:ea typeface="Times New Roman" panose="02020603050405020304" pitchFamily="18" charset="0"/>
                <a:cs typeface="Arial" panose="020B0604020202020204" pitchFamily="34" charset="0"/>
              </a:rPr>
              <a:t>IMPACTS CAUSED BY CONSTRUCTION</a:t>
            </a:r>
            <a:r>
              <a:rPr lang="en-US" dirty="0">
                <a:latin typeface="Calibri" panose="020F0502020204030204" pitchFamily="34" charset="0"/>
                <a:ea typeface="Times New Roman" panose="02020603050405020304" pitchFamily="18" charset="0"/>
                <a:cs typeface="Arial" panose="020B0604020202020204" pitchFamily="34" charset="0"/>
              </a:rPr>
              <a:t>:  Describe the construction plan and identify construction impacts with respect to noise, dust, utility disruption, debris and spoil disposal, air quality, water quality, erosion, safety and security, and disruptions of traffic and access to businesses or residential property. Identify steps that will be taken to provide alternatives or mitigate the impacts of construction impacts.  Cite applicable local, state, and federal regulations, and any standards or BMPs that will be followed. If applicable, please include any NPDES best practice measures (refer to the U.S. EPA website).</a:t>
            </a:r>
            <a:endParaRPr lang="en-US" dirty="0">
              <a:latin typeface="Times New Roman" panose="02020603050405020304" pitchFamily="18" charset="0"/>
              <a:ea typeface="Times New Roman" panose="02020603050405020304" pitchFamily="18" charset="0"/>
            </a:endParaRPr>
          </a:p>
          <a:p>
            <a:r>
              <a:rPr lang="en-US" dirty="0">
                <a:latin typeface="Calibri" panose="020F0502020204030204" pitchFamily="34" charset="0"/>
                <a:ea typeface="Times New Roman" panose="02020603050405020304" pitchFamily="18" charset="0"/>
                <a:cs typeface="Arial" panose="020B0604020202020204" pitchFamily="34" charset="0"/>
              </a:rPr>
              <a:t> </a:t>
            </a:r>
            <a:endParaRPr lang="en-US" dirty="0">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Calibri" panose="020F0502020204030204" pitchFamily="34" charset="0"/>
              <a:buChar char="-"/>
            </a:pPr>
            <a:r>
              <a:rPr lang="en-US" dirty="0">
                <a:solidFill>
                  <a:schemeClr val="accent1">
                    <a:lumMod val="75000"/>
                  </a:schemeClr>
                </a:solidFill>
                <a:latin typeface="Calibri" panose="020F0502020204030204" pitchFamily="34" charset="0"/>
                <a:ea typeface="Times New Roman" panose="02020603050405020304" pitchFamily="18" charset="0"/>
                <a:cs typeface="Arial" panose="020B0604020202020204" pitchFamily="34" charset="0"/>
              </a:rPr>
              <a:t>The work to be performed will be typical of any new structure, noise and air quality impacts will be characteristic of all other new construction. There will be no utility disruption as a part of this project. Debris and spoil disposal will adhere to state and local guidelines, where applicable. All property included in the project site is owned by the City of Kokomo, so traffic within the site will only be disrupted by the departments who utilize the site currently. Construction impacts will be mitigated by following state and local guidelines.</a:t>
            </a:r>
            <a:endParaRPr lang="en-US" dirty="0">
              <a:solidFill>
                <a:schemeClr val="accent1">
                  <a:lumMod val="75000"/>
                </a:schemeClr>
              </a:solidFill>
              <a:latin typeface="Times New Roman" panose="02020603050405020304" pitchFamily="18" charset="0"/>
              <a:ea typeface="Times New Roman" panose="02020603050405020304" pitchFamily="18" charset="0"/>
              <a:cs typeface="Arial" panose="020B0604020202020204" pitchFamily="34" charset="0"/>
            </a:endParaRPr>
          </a:p>
          <a:p>
            <a:pPr marL="742950" marR="0" indent="-704850">
              <a:spcBef>
                <a:spcPts val="0"/>
              </a:spcBef>
              <a:spcAft>
                <a:spcPts val="0"/>
              </a:spcAft>
            </a:pPr>
            <a:r>
              <a:rPr lang="en-US" dirty="0">
                <a:latin typeface="Calibri" panose="020F0502020204030204" pitchFamily="34" charset="0"/>
                <a:ea typeface="Times New Roman" panose="02020603050405020304" pitchFamily="18" charset="0"/>
                <a:cs typeface="Arial" panose="020B0604020202020204" pitchFamily="34" charset="0"/>
              </a:rPr>
              <a:t>	</a:t>
            </a:r>
            <a:endParaRPr lang="en-US" dirty="0">
              <a:latin typeface="Times New Roman" panose="02020603050405020304" pitchFamily="18" charset="0"/>
              <a:ea typeface="Times New Roman" panose="02020603050405020304" pitchFamily="18" charset="0"/>
            </a:endParaRPr>
          </a:p>
          <a:p>
            <a:pPr marL="742950" marR="0" indent="-704850">
              <a:spcBef>
                <a:spcPts val="0"/>
              </a:spcBef>
              <a:spcAft>
                <a:spcPts val="0"/>
              </a:spcAft>
            </a:pPr>
            <a:r>
              <a:rPr lang="en-US" dirty="0">
                <a:latin typeface="Calibri" panose="020F0502020204030204" pitchFamily="34" charset="0"/>
                <a:ea typeface="Times New Roman" panose="02020603050405020304" pitchFamily="18" charset="0"/>
                <a:cs typeface="Arial" panose="020B0604020202020204" pitchFamily="34" charset="0"/>
              </a:rPr>
              <a:t> </a:t>
            </a:r>
            <a:endParaRPr lang="en-US"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035525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9D70A-2B8A-453D-8BE1-A160F6677411}"/>
              </a:ext>
            </a:extLst>
          </p:cNvPr>
          <p:cNvSpPr>
            <a:spLocks noGrp="1"/>
          </p:cNvSpPr>
          <p:nvPr>
            <p:ph type="title"/>
          </p:nvPr>
        </p:nvSpPr>
        <p:spPr/>
        <p:txBody>
          <a:bodyPr>
            <a:normAutofit/>
          </a:bodyPr>
          <a:lstStyle/>
          <a:p>
            <a:r>
              <a:rPr lang="en-US" sz="2600" dirty="0"/>
              <a:t>PUBLIC MEETING DATES</a:t>
            </a:r>
          </a:p>
        </p:txBody>
      </p:sp>
      <p:sp>
        <p:nvSpPr>
          <p:cNvPr id="3" name="Content Placeholder 2">
            <a:extLst>
              <a:ext uri="{FF2B5EF4-FFF2-40B4-BE49-F238E27FC236}">
                <a16:creationId xmlns:a16="http://schemas.microsoft.com/office/drawing/2014/main" id="{3B696B12-9E1E-4A57-8671-36B208C442BF}"/>
              </a:ext>
            </a:extLst>
          </p:cNvPr>
          <p:cNvSpPr>
            <a:spLocks noGrp="1"/>
          </p:cNvSpPr>
          <p:nvPr>
            <p:ph idx="1"/>
          </p:nvPr>
        </p:nvSpPr>
        <p:spPr/>
        <p:txBody>
          <a:bodyPr>
            <a:normAutofit/>
          </a:bodyPr>
          <a:lstStyle/>
          <a:p>
            <a:pPr marL="0" indent="0" algn="l">
              <a:buNone/>
            </a:pPr>
            <a:r>
              <a:rPr lang="en-US" sz="1800" b="0" i="0" dirty="0">
                <a:solidFill>
                  <a:srgbClr val="050505"/>
                </a:solidFill>
                <a:effectLst/>
                <a:latin typeface="inherit"/>
              </a:rPr>
              <a:t>Please visit our website at </a:t>
            </a:r>
            <a:r>
              <a:rPr lang="en-US" sz="1800" b="0" i="0" u="none" strike="noStrike" dirty="0">
                <a:solidFill>
                  <a:srgbClr val="050505"/>
                </a:solidFill>
                <a:effectLst/>
                <a:latin typeface="inherit"/>
                <a:hlinkClick r:id="rId2"/>
              </a:rPr>
              <a:t>kokomompo.com</a:t>
            </a:r>
            <a:r>
              <a:rPr lang="en-US" sz="1800" b="0" i="0" dirty="0">
                <a:solidFill>
                  <a:srgbClr val="050505"/>
                </a:solidFill>
                <a:effectLst/>
                <a:latin typeface="inherit"/>
              </a:rPr>
              <a:t> to view this PowerPoint presentation and submit any comments you may have. We will also be holding in person public meetings for this project - see below</a:t>
            </a:r>
          </a:p>
          <a:p>
            <a:pPr marL="0" indent="0" algn="l">
              <a:buNone/>
            </a:pPr>
            <a:endParaRPr lang="en-US" sz="1800" b="0" i="0" dirty="0">
              <a:solidFill>
                <a:schemeClr val="accent1">
                  <a:lumMod val="75000"/>
                </a:schemeClr>
              </a:solidFill>
              <a:effectLst/>
              <a:latin typeface="inherit"/>
            </a:endParaRPr>
          </a:p>
          <a:p>
            <a:pPr marL="0" indent="0" algn="l">
              <a:buNone/>
            </a:pPr>
            <a:r>
              <a:rPr lang="en-US" sz="1800" b="0" i="0" dirty="0">
                <a:solidFill>
                  <a:schemeClr val="accent1">
                    <a:lumMod val="75000"/>
                  </a:schemeClr>
                </a:solidFill>
                <a:effectLst/>
                <a:latin typeface="inherit"/>
              </a:rPr>
              <a:t>Location: </a:t>
            </a:r>
            <a:r>
              <a:rPr lang="en-US" sz="1800" b="0" i="0" dirty="0">
                <a:solidFill>
                  <a:srgbClr val="050505"/>
                </a:solidFill>
                <a:effectLst/>
                <a:latin typeface="inherit"/>
              </a:rPr>
              <a:t>219 E. Sycamore St. Kokomo In.</a:t>
            </a:r>
          </a:p>
          <a:p>
            <a:pPr marL="0" indent="0" algn="l">
              <a:buNone/>
            </a:pPr>
            <a:r>
              <a:rPr lang="en-US" sz="1800" b="0" i="0" dirty="0">
                <a:solidFill>
                  <a:schemeClr val="accent1">
                    <a:lumMod val="75000"/>
                  </a:schemeClr>
                </a:solidFill>
                <a:effectLst/>
                <a:latin typeface="inherit"/>
              </a:rPr>
              <a:t>Meeting Dates/Times:</a:t>
            </a:r>
            <a:endParaRPr lang="en-US" sz="1800" b="0" i="0" dirty="0">
              <a:solidFill>
                <a:srgbClr val="050505"/>
              </a:solidFill>
              <a:effectLst/>
              <a:latin typeface="inherit"/>
            </a:endParaRPr>
          </a:p>
          <a:p>
            <a:pPr marL="0" indent="0" algn="l">
              <a:buNone/>
            </a:pPr>
            <a:r>
              <a:rPr lang="en-US" sz="1800" b="0" i="0" dirty="0">
                <a:solidFill>
                  <a:srgbClr val="050505"/>
                </a:solidFill>
                <a:effectLst/>
                <a:latin typeface="inherit"/>
              </a:rPr>
              <a:t>August 10</a:t>
            </a:r>
            <a:r>
              <a:rPr lang="en-US" sz="1800" b="0" i="0" baseline="30000" dirty="0">
                <a:solidFill>
                  <a:srgbClr val="050505"/>
                </a:solidFill>
                <a:effectLst/>
                <a:latin typeface="inherit"/>
              </a:rPr>
              <a:t>th</a:t>
            </a:r>
            <a:r>
              <a:rPr lang="en-US" sz="1800" b="0" i="0" dirty="0">
                <a:solidFill>
                  <a:srgbClr val="050505"/>
                </a:solidFill>
                <a:effectLst/>
                <a:latin typeface="inherit"/>
              </a:rPr>
              <a:t>, </a:t>
            </a:r>
            <a:r>
              <a:rPr lang="en-US" sz="1800" b="0" i="0" dirty="0">
                <a:solidFill>
                  <a:schemeClr val="accent2">
                    <a:lumMod val="75000"/>
                  </a:schemeClr>
                </a:solidFill>
                <a:effectLst/>
                <a:latin typeface="inherit"/>
              </a:rPr>
              <a:t>10am - 12p and 5pm - 6pm </a:t>
            </a:r>
            <a:r>
              <a:rPr lang="en-US" sz="1800" b="0" i="0" dirty="0">
                <a:solidFill>
                  <a:srgbClr val="050505"/>
                </a:solidFill>
                <a:effectLst/>
                <a:latin typeface="inherit"/>
              </a:rPr>
              <a:t>(this mtg. is also for the   amended </a:t>
            </a:r>
            <a:r>
              <a:rPr lang="en-US" sz="1800" b="0" i="0" dirty="0" err="1">
                <a:solidFill>
                  <a:srgbClr val="050505"/>
                </a:solidFill>
                <a:effectLst/>
                <a:latin typeface="inherit"/>
              </a:rPr>
              <a:t>MTP</a:t>
            </a:r>
            <a:r>
              <a:rPr lang="en-US" sz="1800" b="0" i="0" dirty="0">
                <a:solidFill>
                  <a:srgbClr val="050505"/>
                </a:solidFill>
                <a:effectLst/>
                <a:latin typeface="inherit"/>
              </a:rPr>
              <a:t> and TIP),</a:t>
            </a:r>
          </a:p>
          <a:p>
            <a:pPr marL="0" indent="0" algn="l">
              <a:buNone/>
            </a:pPr>
            <a:r>
              <a:rPr lang="en-US" sz="1800" b="0" i="0" dirty="0">
                <a:solidFill>
                  <a:srgbClr val="050505"/>
                </a:solidFill>
                <a:effectLst/>
                <a:latin typeface="inherit"/>
              </a:rPr>
              <a:t>August 22</a:t>
            </a:r>
            <a:r>
              <a:rPr lang="en-US" sz="1800" b="0" i="0" baseline="30000" dirty="0">
                <a:solidFill>
                  <a:srgbClr val="050505"/>
                </a:solidFill>
                <a:effectLst/>
                <a:latin typeface="inherit"/>
              </a:rPr>
              <a:t>nd</a:t>
            </a:r>
            <a:r>
              <a:rPr lang="en-US" sz="1800" b="0" i="0" dirty="0">
                <a:solidFill>
                  <a:srgbClr val="050505"/>
                </a:solidFill>
                <a:effectLst/>
                <a:latin typeface="inherit"/>
              </a:rPr>
              <a:t>, </a:t>
            </a:r>
            <a:r>
              <a:rPr lang="en-US" sz="1800" b="0" i="0" dirty="0">
                <a:solidFill>
                  <a:schemeClr val="accent2">
                    <a:lumMod val="75000"/>
                  </a:schemeClr>
                </a:solidFill>
                <a:effectLst/>
                <a:latin typeface="inherit"/>
              </a:rPr>
              <a:t>11am - 1pm and 3pm - 4pm</a:t>
            </a:r>
            <a:r>
              <a:rPr lang="en-US" sz="1800" b="0" i="0" dirty="0">
                <a:solidFill>
                  <a:srgbClr val="050505"/>
                </a:solidFill>
                <a:effectLst/>
                <a:latin typeface="inherit"/>
              </a:rPr>
              <a:t>,</a:t>
            </a:r>
            <a:endParaRPr lang="en-US" sz="1800" dirty="0">
              <a:solidFill>
                <a:srgbClr val="050505"/>
              </a:solidFill>
              <a:latin typeface="inherit"/>
            </a:endParaRPr>
          </a:p>
          <a:p>
            <a:pPr marL="0" indent="0" algn="l">
              <a:buNone/>
            </a:pPr>
            <a:r>
              <a:rPr lang="en-US" sz="1800" b="0" i="0" dirty="0">
                <a:solidFill>
                  <a:srgbClr val="050505"/>
                </a:solidFill>
                <a:effectLst/>
                <a:latin typeface="inherit"/>
              </a:rPr>
              <a:t>September 5</a:t>
            </a:r>
            <a:r>
              <a:rPr lang="en-US" sz="1800" b="0" i="0" baseline="30000" dirty="0">
                <a:solidFill>
                  <a:srgbClr val="050505"/>
                </a:solidFill>
                <a:effectLst/>
                <a:latin typeface="inherit"/>
              </a:rPr>
              <a:t>th</a:t>
            </a:r>
            <a:r>
              <a:rPr lang="en-US" sz="1800" b="0" i="0" dirty="0">
                <a:solidFill>
                  <a:srgbClr val="050505"/>
                </a:solidFill>
                <a:effectLst/>
                <a:latin typeface="inherit"/>
              </a:rPr>
              <a:t>, </a:t>
            </a:r>
            <a:r>
              <a:rPr lang="en-US" sz="1800" b="0" i="0" dirty="0">
                <a:solidFill>
                  <a:schemeClr val="accent2">
                    <a:lumMod val="75000"/>
                  </a:schemeClr>
                </a:solidFill>
                <a:effectLst/>
                <a:latin typeface="inherit"/>
              </a:rPr>
              <a:t>9:30pm - 11:30</a:t>
            </a:r>
            <a:r>
              <a:rPr lang="en-US" sz="1800" b="0" i="0" dirty="0">
                <a:solidFill>
                  <a:srgbClr val="050505"/>
                </a:solidFill>
                <a:effectLst/>
                <a:latin typeface="inherit"/>
              </a:rPr>
              <a:t>, and </a:t>
            </a:r>
          </a:p>
          <a:p>
            <a:pPr marL="0" indent="0" algn="l">
              <a:buNone/>
            </a:pPr>
            <a:r>
              <a:rPr lang="en-US" sz="1800" b="0" i="0" dirty="0">
                <a:solidFill>
                  <a:srgbClr val="050505"/>
                </a:solidFill>
                <a:effectLst/>
                <a:latin typeface="inherit"/>
              </a:rPr>
              <a:t>September 21</a:t>
            </a:r>
            <a:r>
              <a:rPr lang="en-US" sz="1800" b="0" i="0" baseline="30000" dirty="0">
                <a:solidFill>
                  <a:srgbClr val="050505"/>
                </a:solidFill>
                <a:effectLst/>
                <a:latin typeface="inherit"/>
              </a:rPr>
              <a:t>st</a:t>
            </a:r>
            <a:r>
              <a:rPr lang="en-US" sz="1800" b="0" i="0" dirty="0">
                <a:solidFill>
                  <a:srgbClr val="050505"/>
                </a:solidFill>
                <a:effectLst/>
                <a:latin typeface="inherit"/>
              </a:rPr>
              <a:t>, </a:t>
            </a:r>
            <a:r>
              <a:rPr lang="en-US" sz="1800" b="0" i="0" dirty="0">
                <a:solidFill>
                  <a:schemeClr val="accent2">
                    <a:lumMod val="75000"/>
                  </a:schemeClr>
                </a:solidFill>
                <a:effectLst/>
                <a:latin typeface="inherit"/>
              </a:rPr>
              <a:t>3pm - 4:30pm</a:t>
            </a:r>
          </a:p>
          <a:p>
            <a:pPr marL="0" indent="0">
              <a:buNone/>
            </a:pPr>
            <a:endParaRPr lang="en-US" dirty="0">
              <a:solidFill>
                <a:schemeClr val="accent2">
                  <a:lumMod val="75000"/>
                </a:schemeClr>
              </a:solidFill>
            </a:endParaRPr>
          </a:p>
        </p:txBody>
      </p:sp>
    </p:spTree>
    <p:extLst>
      <p:ext uri="{BB962C8B-B14F-4D97-AF65-F5344CB8AC3E}">
        <p14:creationId xmlns:p14="http://schemas.microsoft.com/office/powerpoint/2010/main" val="5923409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1450" y="634948"/>
            <a:ext cx="11864340" cy="3693319"/>
          </a:xfrm>
          <a:prstGeom prst="rect">
            <a:avLst/>
          </a:prstGeom>
        </p:spPr>
        <p:txBody>
          <a:bodyPr wrap="square">
            <a:spAutoFit/>
          </a:bodyPr>
          <a:lstStyle/>
          <a:p>
            <a:r>
              <a:rPr lang="en-US" b="1" dirty="0">
                <a:latin typeface="Calibri" panose="020F0502020204030204" pitchFamily="34" charset="0"/>
                <a:ea typeface="Times New Roman" panose="02020603050405020304" pitchFamily="18" charset="0"/>
                <a:cs typeface="Arial" panose="020B0604020202020204" pitchFamily="34" charset="0"/>
              </a:rPr>
              <a:t>The action described above meets the criteria for a NEPA categorical exclusion (CE) in accordance with 23 CFR Part 771.118.</a:t>
            </a:r>
            <a:endParaRPr lang="en-US" dirty="0">
              <a:latin typeface="Times New Roman" panose="02020603050405020304" pitchFamily="18" charset="0"/>
              <a:ea typeface="Times New Roman" panose="02020603050405020304" pitchFamily="18" charset="0"/>
            </a:endParaRPr>
          </a:p>
          <a:p>
            <a:r>
              <a:rPr lang="en-US" b="1" dirty="0">
                <a:latin typeface="Calibri" panose="020F0502020204030204" pitchFamily="34" charset="0"/>
                <a:ea typeface="Times New Roman" panose="02020603050405020304" pitchFamily="18" charset="0"/>
                <a:cs typeface="Arial" panose="020B0604020202020204" pitchFamily="34" charset="0"/>
              </a:rPr>
              <a:t> </a:t>
            </a:r>
          </a:p>
          <a:p>
            <a:endParaRPr lang="en-US" b="1" dirty="0">
              <a:latin typeface="Calibri" panose="020F0502020204030204" pitchFamily="34" charset="0"/>
              <a:ea typeface="Times New Roman" panose="02020603050405020304" pitchFamily="18" charset="0"/>
              <a:cs typeface="Arial" panose="020B0604020202020204" pitchFamily="34" charset="0"/>
            </a:endParaRPr>
          </a:p>
          <a:p>
            <a:endParaRPr lang="en-US" dirty="0">
              <a:latin typeface="Times New Roman" panose="02020603050405020304" pitchFamily="18" charset="0"/>
              <a:ea typeface="Times New Roman" panose="02020603050405020304" pitchFamily="18" charset="0"/>
            </a:endParaRPr>
          </a:p>
          <a:p>
            <a:r>
              <a:rPr lang="en-US" b="1" dirty="0">
                <a:latin typeface="Calibri" panose="020F0502020204030204" pitchFamily="34" charset="0"/>
                <a:ea typeface="Times New Roman" panose="02020603050405020304" pitchFamily="18" charset="0"/>
                <a:cs typeface="Arial" panose="020B0604020202020204" pitchFamily="34" charset="0"/>
              </a:rPr>
              <a:t> </a:t>
            </a:r>
            <a:endParaRPr lang="en-US" dirty="0">
              <a:latin typeface="Times New Roman" panose="02020603050405020304" pitchFamily="18" charset="0"/>
              <a:ea typeface="Times New Roman" panose="02020603050405020304" pitchFamily="18" charset="0"/>
            </a:endParaRPr>
          </a:p>
          <a:p>
            <a:r>
              <a:rPr lang="en-US" b="1" dirty="0">
                <a:latin typeface="Calibri" panose="020F0502020204030204" pitchFamily="34" charset="0"/>
                <a:ea typeface="Times New Roman" panose="02020603050405020304" pitchFamily="18" charset="0"/>
                <a:cs typeface="Arial" panose="020B0604020202020204" pitchFamily="34" charset="0"/>
              </a:rPr>
              <a:t>________________________________________________________________________</a:t>
            </a:r>
            <a:endParaRPr lang="en-US" dirty="0">
              <a:latin typeface="Times New Roman" panose="02020603050405020304" pitchFamily="18" charset="0"/>
              <a:ea typeface="Times New Roman" panose="02020603050405020304" pitchFamily="18" charset="0"/>
            </a:endParaRPr>
          </a:p>
          <a:p>
            <a:r>
              <a:rPr lang="en-US" b="1" dirty="0">
                <a:latin typeface="Calibri" panose="020F0502020204030204" pitchFamily="34" charset="0"/>
                <a:ea typeface="Times New Roman" panose="02020603050405020304" pitchFamily="18" charset="0"/>
                <a:cs typeface="Arial" panose="020B0604020202020204" pitchFamily="34" charset="0"/>
              </a:rPr>
              <a:t>Applicant's Environmental Reviewer					Date</a:t>
            </a:r>
            <a:endParaRPr lang="en-US" dirty="0">
              <a:latin typeface="Times New Roman" panose="02020603050405020304" pitchFamily="18" charset="0"/>
              <a:ea typeface="Times New Roman" panose="02020603050405020304" pitchFamily="18" charset="0"/>
            </a:endParaRPr>
          </a:p>
          <a:p>
            <a:r>
              <a:rPr lang="en-US" b="1" dirty="0">
                <a:latin typeface="Calibri" panose="020F0502020204030204" pitchFamily="34" charset="0"/>
                <a:ea typeface="Times New Roman" panose="02020603050405020304" pitchFamily="18" charset="0"/>
                <a:cs typeface="Arial" panose="020B0604020202020204" pitchFamily="34" charset="0"/>
              </a:rPr>
              <a:t> </a:t>
            </a:r>
            <a:endParaRPr lang="en-US" dirty="0">
              <a:latin typeface="Times New Roman" panose="02020603050405020304" pitchFamily="18" charset="0"/>
              <a:ea typeface="Times New Roman" panose="02020603050405020304" pitchFamily="18" charset="0"/>
            </a:endParaRPr>
          </a:p>
          <a:p>
            <a:r>
              <a:rPr lang="en-US" b="1" dirty="0">
                <a:latin typeface="Calibri" panose="020F0502020204030204" pitchFamily="34" charset="0"/>
                <a:ea typeface="Times New Roman" panose="02020603050405020304" pitchFamily="18" charset="0"/>
                <a:cs typeface="Arial" panose="020B0604020202020204" pitchFamily="34" charset="0"/>
              </a:rPr>
              <a:t> </a:t>
            </a:r>
          </a:p>
          <a:p>
            <a:endParaRPr lang="en-US" b="1" dirty="0">
              <a:latin typeface="Calibri" panose="020F0502020204030204" pitchFamily="34" charset="0"/>
              <a:ea typeface="Times New Roman" panose="02020603050405020304" pitchFamily="18" charset="0"/>
              <a:cs typeface="Arial" panose="020B0604020202020204" pitchFamily="34" charset="0"/>
            </a:endParaRPr>
          </a:p>
          <a:p>
            <a:endParaRPr lang="en-US" dirty="0">
              <a:latin typeface="Times New Roman" panose="02020603050405020304" pitchFamily="18" charset="0"/>
              <a:ea typeface="Times New Roman" panose="02020603050405020304" pitchFamily="18" charset="0"/>
            </a:endParaRPr>
          </a:p>
          <a:p>
            <a:r>
              <a:rPr lang="en-US" b="1" dirty="0">
                <a:latin typeface="Calibri" panose="020F0502020204030204" pitchFamily="34" charset="0"/>
                <a:ea typeface="Times New Roman" panose="02020603050405020304" pitchFamily="18" charset="0"/>
                <a:cs typeface="Arial" panose="020B0604020202020204" pitchFamily="34" charset="0"/>
              </a:rPr>
              <a:t>________________________________________________________________________</a:t>
            </a:r>
            <a:endParaRPr lang="en-US" dirty="0">
              <a:latin typeface="Times New Roman" panose="02020603050405020304" pitchFamily="18" charset="0"/>
              <a:ea typeface="Times New Roman" panose="02020603050405020304" pitchFamily="18" charset="0"/>
            </a:endParaRPr>
          </a:p>
          <a:p>
            <a:r>
              <a:rPr lang="en-US" b="1" dirty="0">
                <a:latin typeface="Calibri" panose="020F0502020204030204" pitchFamily="34" charset="0"/>
                <a:ea typeface="Times New Roman" panose="02020603050405020304" pitchFamily="18" charset="0"/>
                <a:cs typeface="Arial" panose="020B0604020202020204" pitchFamily="34" charset="0"/>
              </a:rPr>
              <a:t>FTA Grant Representative						Date</a:t>
            </a:r>
            <a:endParaRPr lang="en-US"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115855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3087" t="24762" r="17576" b="16598"/>
          <a:stretch/>
        </p:blipFill>
        <p:spPr>
          <a:xfrm>
            <a:off x="460255" y="648896"/>
            <a:ext cx="11230461" cy="5342527"/>
          </a:xfrm>
          <a:prstGeom prst="rect">
            <a:avLst/>
          </a:prstGeom>
        </p:spPr>
      </p:pic>
      <p:sp>
        <p:nvSpPr>
          <p:cNvPr id="7" name="Freeform 6"/>
          <p:cNvSpPr/>
          <p:nvPr/>
        </p:nvSpPr>
        <p:spPr>
          <a:xfrm>
            <a:off x="5929008" y="2567940"/>
            <a:ext cx="4061460" cy="2552700"/>
          </a:xfrm>
          <a:custGeom>
            <a:avLst/>
            <a:gdLst>
              <a:gd name="connsiteX0" fmla="*/ 4061460 w 4061460"/>
              <a:gd name="connsiteY0" fmla="*/ 2506980 h 2552700"/>
              <a:gd name="connsiteX1" fmla="*/ 3947160 w 4061460"/>
              <a:gd name="connsiteY1" fmla="*/ 2125980 h 2552700"/>
              <a:gd name="connsiteX2" fmla="*/ 3733800 w 4061460"/>
              <a:gd name="connsiteY2" fmla="*/ 1859280 h 2552700"/>
              <a:gd name="connsiteX3" fmla="*/ 3162300 w 4061460"/>
              <a:gd name="connsiteY3" fmla="*/ 1699260 h 2552700"/>
              <a:gd name="connsiteX4" fmla="*/ 2804160 w 4061460"/>
              <a:gd name="connsiteY4" fmla="*/ 1623060 h 2552700"/>
              <a:gd name="connsiteX5" fmla="*/ 2529840 w 4061460"/>
              <a:gd name="connsiteY5" fmla="*/ 1501140 h 2552700"/>
              <a:gd name="connsiteX6" fmla="*/ 2209800 w 4061460"/>
              <a:gd name="connsiteY6" fmla="*/ 1226820 h 2552700"/>
              <a:gd name="connsiteX7" fmla="*/ 2011680 w 4061460"/>
              <a:gd name="connsiteY7" fmla="*/ 982980 h 2552700"/>
              <a:gd name="connsiteX8" fmla="*/ 1882140 w 4061460"/>
              <a:gd name="connsiteY8" fmla="*/ 594360 h 2552700"/>
              <a:gd name="connsiteX9" fmla="*/ 1821180 w 4061460"/>
              <a:gd name="connsiteY9" fmla="*/ 342900 h 2552700"/>
              <a:gd name="connsiteX10" fmla="*/ 1821180 w 4061460"/>
              <a:gd name="connsiteY10" fmla="*/ 83820 h 2552700"/>
              <a:gd name="connsiteX11" fmla="*/ 1691640 w 4061460"/>
              <a:gd name="connsiteY11" fmla="*/ 0 h 2552700"/>
              <a:gd name="connsiteX12" fmla="*/ 419100 w 4061460"/>
              <a:gd name="connsiteY12" fmla="*/ 0 h 2552700"/>
              <a:gd name="connsiteX13" fmla="*/ 274320 w 4061460"/>
              <a:gd name="connsiteY13" fmla="*/ 137160 h 2552700"/>
              <a:gd name="connsiteX14" fmla="*/ 175260 w 4061460"/>
              <a:gd name="connsiteY14" fmla="*/ 182880 h 2552700"/>
              <a:gd name="connsiteX15" fmla="*/ 38100 w 4061460"/>
              <a:gd name="connsiteY15" fmla="*/ 205740 h 2552700"/>
              <a:gd name="connsiteX16" fmla="*/ 0 w 4061460"/>
              <a:gd name="connsiteY16" fmla="*/ 2552700 h 2552700"/>
              <a:gd name="connsiteX17" fmla="*/ 4061460 w 4061460"/>
              <a:gd name="connsiteY17" fmla="*/ 2506980 h 255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061460" h="2552700">
                <a:moveTo>
                  <a:pt x="4061460" y="2506980"/>
                </a:moveTo>
                <a:lnTo>
                  <a:pt x="3947160" y="2125980"/>
                </a:lnTo>
                <a:lnTo>
                  <a:pt x="3733800" y="1859280"/>
                </a:lnTo>
                <a:lnTo>
                  <a:pt x="3162300" y="1699260"/>
                </a:lnTo>
                <a:lnTo>
                  <a:pt x="2804160" y="1623060"/>
                </a:lnTo>
                <a:lnTo>
                  <a:pt x="2529840" y="1501140"/>
                </a:lnTo>
                <a:lnTo>
                  <a:pt x="2209800" y="1226820"/>
                </a:lnTo>
                <a:lnTo>
                  <a:pt x="2011680" y="982980"/>
                </a:lnTo>
                <a:lnTo>
                  <a:pt x="1882140" y="594360"/>
                </a:lnTo>
                <a:lnTo>
                  <a:pt x="1821180" y="342900"/>
                </a:lnTo>
                <a:lnTo>
                  <a:pt x="1821180" y="83820"/>
                </a:lnTo>
                <a:lnTo>
                  <a:pt x="1691640" y="0"/>
                </a:lnTo>
                <a:lnTo>
                  <a:pt x="419100" y="0"/>
                </a:lnTo>
                <a:lnTo>
                  <a:pt x="274320" y="137160"/>
                </a:lnTo>
                <a:lnTo>
                  <a:pt x="175260" y="182880"/>
                </a:lnTo>
                <a:lnTo>
                  <a:pt x="38100" y="205740"/>
                </a:lnTo>
                <a:lnTo>
                  <a:pt x="0" y="2552700"/>
                </a:lnTo>
                <a:lnTo>
                  <a:pt x="4061460" y="2506980"/>
                </a:lnTo>
                <a:close/>
              </a:path>
            </a:pathLst>
          </a:custGeom>
          <a:solidFill>
            <a:schemeClr val="accent1">
              <a:alpha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4046868" y="2415176"/>
            <a:ext cx="1882140" cy="1775460"/>
          </a:xfrm>
          <a:custGeom>
            <a:avLst/>
            <a:gdLst>
              <a:gd name="connsiteX0" fmla="*/ 22860 w 1882140"/>
              <a:gd name="connsiteY0" fmla="*/ 7620 h 1775460"/>
              <a:gd name="connsiteX1" fmla="*/ 1516380 w 1882140"/>
              <a:gd name="connsiteY1" fmla="*/ 0 h 1775460"/>
              <a:gd name="connsiteX2" fmla="*/ 1531620 w 1882140"/>
              <a:gd name="connsiteY2" fmla="*/ 129540 h 1775460"/>
              <a:gd name="connsiteX3" fmla="*/ 1592580 w 1882140"/>
              <a:gd name="connsiteY3" fmla="*/ 236220 h 1775460"/>
              <a:gd name="connsiteX4" fmla="*/ 1668780 w 1882140"/>
              <a:gd name="connsiteY4" fmla="*/ 281940 h 1775460"/>
              <a:gd name="connsiteX5" fmla="*/ 1722120 w 1882140"/>
              <a:gd name="connsiteY5" fmla="*/ 327660 h 1775460"/>
              <a:gd name="connsiteX6" fmla="*/ 1798320 w 1882140"/>
              <a:gd name="connsiteY6" fmla="*/ 350520 h 1775460"/>
              <a:gd name="connsiteX7" fmla="*/ 1866900 w 1882140"/>
              <a:gd name="connsiteY7" fmla="*/ 350520 h 1775460"/>
              <a:gd name="connsiteX8" fmla="*/ 1882140 w 1882140"/>
              <a:gd name="connsiteY8" fmla="*/ 1775460 h 1775460"/>
              <a:gd name="connsiteX9" fmla="*/ 0 w 1882140"/>
              <a:gd name="connsiteY9" fmla="*/ 1775460 h 1775460"/>
              <a:gd name="connsiteX10" fmla="*/ 22860 w 1882140"/>
              <a:gd name="connsiteY10" fmla="*/ 7620 h 177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82140" h="1775460">
                <a:moveTo>
                  <a:pt x="22860" y="7620"/>
                </a:moveTo>
                <a:lnTo>
                  <a:pt x="1516380" y="0"/>
                </a:lnTo>
                <a:lnTo>
                  <a:pt x="1531620" y="129540"/>
                </a:lnTo>
                <a:lnTo>
                  <a:pt x="1592580" y="236220"/>
                </a:lnTo>
                <a:lnTo>
                  <a:pt x="1668780" y="281940"/>
                </a:lnTo>
                <a:lnTo>
                  <a:pt x="1722120" y="327660"/>
                </a:lnTo>
                <a:lnTo>
                  <a:pt x="1798320" y="350520"/>
                </a:lnTo>
                <a:lnTo>
                  <a:pt x="1866900" y="350520"/>
                </a:lnTo>
                <a:lnTo>
                  <a:pt x="1882140" y="1775460"/>
                </a:lnTo>
                <a:lnTo>
                  <a:pt x="0" y="1775460"/>
                </a:lnTo>
                <a:lnTo>
                  <a:pt x="22860" y="7620"/>
                </a:lnTo>
                <a:close/>
              </a:path>
            </a:pathLst>
          </a:custGeom>
          <a:solidFill>
            <a:schemeClr val="accent1">
              <a:alpha val="40000"/>
            </a:schemeClr>
          </a:solid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5686424" y="3061361"/>
            <a:ext cx="1638300" cy="857250"/>
          </a:xfrm>
          <a:prstGeom prst="rect">
            <a:avLst/>
          </a:prstGeom>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719761" y="3136403"/>
            <a:ext cx="1638300" cy="707886"/>
          </a:xfrm>
          <a:prstGeom prst="rect">
            <a:avLst/>
          </a:prstGeom>
          <a:noFill/>
        </p:spPr>
        <p:txBody>
          <a:bodyPr wrap="square" rtlCol="0">
            <a:spAutoFit/>
          </a:bodyPr>
          <a:lstStyle/>
          <a:p>
            <a:pPr algn="ctr"/>
            <a:r>
              <a:rPr lang="en-US" sz="2000" dirty="0"/>
              <a:t>New Construction</a:t>
            </a:r>
          </a:p>
        </p:txBody>
      </p:sp>
      <p:sp>
        <p:nvSpPr>
          <p:cNvPr id="5" name="TextBox 4"/>
          <p:cNvSpPr txBox="1"/>
          <p:nvPr/>
        </p:nvSpPr>
        <p:spPr>
          <a:xfrm>
            <a:off x="460255" y="262311"/>
            <a:ext cx="4827737" cy="369332"/>
          </a:xfrm>
          <a:prstGeom prst="rect">
            <a:avLst/>
          </a:prstGeom>
          <a:noFill/>
        </p:spPr>
        <p:txBody>
          <a:bodyPr wrap="square" rtlCol="0">
            <a:spAutoFit/>
          </a:bodyPr>
          <a:lstStyle/>
          <a:p>
            <a:r>
              <a:rPr lang="en-US" b="1" dirty="0"/>
              <a:t>FIGURE A2</a:t>
            </a:r>
            <a:r>
              <a:rPr lang="en-US" dirty="0"/>
              <a:t>: Original Project Plans 2020</a:t>
            </a:r>
          </a:p>
        </p:txBody>
      </p:sp>
    </p:spTree>
    <p:extLst>
      <p:ext uri="{BB962C8B-B14F-4D97-AF65-F5344CB8AC3E}">
        <p14:creationId xmlns:p14="http://schemas.microsoft.com/office/powerpoint/2010/main" val="4060501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3087" t="24762" r="17576" b="16598"/>
          <a:stretch/>
        </p:blipFill>
        <p:spPr>
          <a:xfrm>
            <a:off x="460255" y="648896"/>
            <a:ext cx="11230461" cy="5342527"/>
          </a:xfrm>
          <a:prstGeom prst="rect">
            <a:avLst/>
          </a:prstGeom>
        </p:spPr>
      </p:pic>
      <p:sp>
        <p:nvSpPr>
          <p:cNvPr id="7" name="Freeform 6"/>
          <p:cNvSpPr/>
          <p:nvPr/>
        </p:nvSpPr>
        <p:spPr>
          <a:xfrm>
            <a:off x="5838730" y="2527505"/>
            <a:ext cx="4061460" cy="2552700"/>
          </a:xfrm>
          <a:custGeom>
            <a:avLst/>
            <a:gdLst>
              <a:gd name="connsiteX0" fmla="*/ 4061460 w 4061460"/>
              <a:gd name="connsiteY0" fmla="*/ 2506980 h 2552700"/>
              <a:gd name="connsiteX1" fmla="*/ 3947160 w 4061460"/>
              <a:gd name="connsiteY1" fmla="*/ 2125980 h 2552700"/>
              <a:gd name="connsiteX2" fmla="*/ 3733800 w 4061460"/>
              <a:gd name="connsiteY2" fmla="*/ 1859280 h 2552700"/>
              <a:gd name="connsiteX3" fmla="*/ 3162300 w 4061460"/>
              <a:gd name="connsiteY3" fmla="*/ 1699260 h 2552700"/>
              <a:gd name="connsiteX4" fmla="*/ 2804160 w 4061460"/>
              <a:gd name="connsiteY4" fmla="*/ 1623060 h 2552700"/>
              <a:gd name="connsiteX5" fmla="*/ 2529840 w 4061460"/>
              <a:gd name="connsiteY5" fmla="*/ 1501140 h 2552700"/>
              <a:gd name="connsiteX6" fmla="*/ 2209800 w 4061460"/>
              <a:gd name="connsiteY6" fmla="*/ 1226820 h 2552700"/>
              <a:gd name="connsiteX7" fmla="*/ 2011680 w 4061460"/>
              <a:gd name="connsiteY7" fmla="*/ 982980 h 2552700"/>
              <a:gd name="connsiteX8" fmla="*/ 1882140 w 4061460"/>
              <a:gd name="connsiteY8" fmla="*/ 594360 h 2552700"/>
              <a:gd name="connsiteX9" fmla="*/ 1821180 w 4061460"/>
              <a:gd name="connsiteY9" fmla="*/ 342900 h 2552700"/>
              <a:gd name="connsiteX10" fmla="*/ 1821180 w 4061460"/>
              <a:gd name="connsiteY10" fmla="*/ 83820 h 2552700"/>
              <a:gd name="connsiteX11" fmla="*/ 1691640 w 4061460"/>
              <a:gd name="connsiteY11" fmla="*/ 0 h 2552700"/>
              <a:gd name="connsiteX12" fmla="*/ 419100 w 4061460"/>
              <a:gd name="connsiteY12" fmla="*/ 0 h 2552700"/>
              <a:gd name="connsiteX13" fmla="*/ 274320 w 4061460"/>
              <a:gd name="connsiteY13" fmla="*/ 137160 h 2552700"/>
              <a:gd name="connsiteX14" fmla="*/ 175260 w 4061460"/>
              <a:gd name="connsiteY14" fmla="*/ 182880 h 2552700"/>
              <a:gd name="connsiteX15" fmla="*/ 38100 w 4061460"/>
              <a:gd name="connsiteY15" fmla="*/ 205740 h 2552700"/>
              <a:gd name="connsiteX16" fmla="*/ 0 w 4061460"/>
              <a:gd name="connsiteY16" fmla="*/ 2552700 h 2552700"/>
              <a:gd name="connsiteX17" fmla="*/ 4061460 w 4061460"/>
              <a:gd name="connsiteY17" fmla="*/ 2506980 h 255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061460" h="2552700">
                <a:moveTo>
                  <a:pt x="4061460" y="2506980"/>
                </a:moveTo>
                <a:lnTo>
                  <a:pt x="3947160" y="2125980"/>
                </a:lnTo>
                <a:lnTo>
                  <a:pt x="3733800" y="1859280"/>
                </a:lnTo>
                <a:lnTo>
                  <a:pt x="3162300" y="1699260"/>
                </a:lnTo>
                <a:lnTo>
                  <a:pt x="2804160" y="1623060"/>
                </a:lnTo>
                <a:lnTo>
                  <a:pt x="2529840" y="1501140"/>
                </a:lnTo>
                <a:lnTo>
                  <a:pt x="2209800" y="1226820"/>
                </a:lnTo>
                <a:lnTo>
                  <a:pt x="2011680" y="982980"/>
                </a:lnTo>
                <a:lnTo>
                  <a:pt x="1882140" y="594360"/>
                </a:lnTo>
                <a:lnTo>
                  <a:pt x="1821180" y="342900"/>
                </a:lnTo>
                <a:lnTo>
                  <a:pt x="1821180" y="83820"/>
                </a:lnTo>
                <a:lnTo>
                  <a:pt x="1691640" y="0"/>
                </a:lnTo>
                <a:lnTo>
                  <a:pt x="419100" y="0"/>
                </a:lnTo>
                <a:lnTo>
                  <a:pt x="274320" y="137160"/>
                </a:lnTo>
                <a:lnTo>
                  <a:pt x="175260" y="182880"/>
                </a:lnTo>
                <a:lnTo>
                  <a:pt x="38100" y="205740"/>
                </a:lnTo>
                <a:lnTo>
                  <a:pt x="0" y="2552700"/>
                </a:lnTo>
                <a:lnTo>
                  <a:pt x="4061460" y="2506980"/>
                </a:lnTo>
                <a:close/>
              </a:path>
            </a:pathLst>
          </a:custGeom>
          <a:solidFill>
            <a:schemeClr val="accent1">
              <a:alpha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4046868" y="2415176"/>
            <a:ext cx="1882140" cy="1775460"/>
          </a:xfrm>
          <a:custGeom>
            <a:avLst/>
            <a:gdLst>
              <a:gd name="connsiteX0" fmla="*/ 22860 w 1882140"/>
              <a:gd name="connsiteY0" fmla="*/ 7620 h 1775460"/>
              <a:gd name="connsiteX1" fmla="*/ 1516380 w 1882140"/>
              <a:gd name="connsiteY1" fmla="*/ 0 h 1775460"/>
              <a:gd name="connsiteX2" fmla="*/ 1531620 w 1882140"/>
              <a:gd name="connsiteY2" fmla="*/ 129540 h 1775460"/>
              <a:gd name="connsiteX3" fmla="*/ 1592580 w 1882140"/>
              <a:gd name="connsiteY3" fmla="*/ 236220 h 1775460"/>
              <a:gd name="connsiteX4" fmla="*/ 1668780 w 1882140"/>
              <a:gd name="connsiteY4" fmla="*/ 281940 h 1775460"/>
              <a:gd name="connsiteX5" fmla="*/ 1722120 w 1882140"/>
              <a:gd name="connsiteY5" fmla="*/ 327660 h 1775460"/>
              <a:gd name="connsiteX6" fmla="*/ 1798320 w 1882140"/>
              <a:gd name="connsiteY6" fmla="*/ 350520 h 1775460"/>
              <a:gd name="connsiteX7" fmla="*/ 1866900 w 1882140"/>
              <a:gd name="connsiteY7" fmla="*/ 350520 h 1775460"/>
              <a:gd name="connsiteX8" fmla="*/ 1882140 w 1882140"/>
              <a:gd name="connsiteY8" fmla="*/ 1775460 h 1775460"/>
              <a:gd name="connsiteX9" fmla="*/ 0 w 1882140"/>
              <a:gd name="connsiteY9" fmla="*/ 1775460 h 1775460"/>
              <a:gd name="connsiteX10" fmla="*/ 22860 w 1882140"/>
              <a:gd name="connsiteY10" fmla="*/ 7620 h 177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82140" h="1775460">
                <a:moveTo>
                  <a:pt x="22860" y="7620"/>
                </a:moveTo>
                <a:lnTo>
                  <a:pt x="1516380" y="0"/>
                </a:lnTo>
                <a:lnTo>
                  <a:pt x="1531620" y="129540"/>
                </a:lnTo>
                <a:lnTo>
                  <a:pt x="1592580" y="236220"/>
                </a:lnTo>
                <a:lnTo>
                  <a:pt x="1668780" y="281940"/>
                </a:lnTo>
                <a:lnTo>
                  <a:pt x="1722120" y="327660"/>
                </a:lnTo>
                <a:lnTo>
                  <a:pt x="1798320" y="350520"/>
                </a:lnTo>
                <a:lnTo>
                  <a:pt x="1866900" y="350520"/>
                </a:lnTo>
                <a:lnTo>
                  <a:pt x="1882140" y="1775460"/>
                </a:lnTo>
                <a:lnTo>
                  <a:pt x="0" y="1775460"/>
                </a:lnTo>
                <a:lnTo>
                  <a:pt x="22860" y="7620"/>
                </a:lnTo>
                <a:close/>
              </a:path>
            </a:pathLst>
          </a:custGeom>
          <a:solidFill>
            <a:schemeClr val="accent1">
              <a:alpha val="40000"/>
            </a:schemeClr>
          </a:solid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5686424" y="3061361"/>
            <a:ext cx="999048" cy="717009"/>
          </a:xfrm>
          <a:prstGeom prst="rect">
            <a:avLst/>
          </a:prstGeom>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754553" y="3218154"/>
            <a:ext cx="801809" cy="430887"/>
          </a:xfrm>
          <a:prstGeom prst="rect">
            <a:avLst/>
          </a:prstGeom>
          <a:noFill/>
        </p:spPr>
        <p:txBody>
          <a:bodyPr wrap="square" rtlCol="0">
            <a:spAutoFit/>
          </a:bodyPr>
          <a:lstStyle/>
          <a:p>
            <a:pPr algn="ctr"/>
            <a:r>
              <a:rPr lang="en-US" sz="1100" dirty="0"/>
              <a:t>Phase 1 22’ buses </a:t>
            </a:r>
          </a:p>
        </p:txBody>
      </p:sp>
      <p:sp>
        <p:nvSpPr>
          <p:cNvPr id="5" name="TextBox 4"/>
          <p:cNvSpPr txBox="1"/>
          <p:nvPr/>
        </p:nvSpPr>
        <p:spPr>
          <a:xfrm>
            <a:off x="460254" y="262311"/>
            <a:ext cx="8235171" cy="369332"/>
          </a:xfrm>
          <a:prstGeom prst="rect">
            <a:avLst/>
          </a:prstGeom>
          <a:noFill/>
        </p:spPr>
        <p:txBody>
          <a:bodyPr wrap="square" rtlCol="0">
            <a:spAutoFit/>
          </a:bodyPr>
          <a:lstStyle/>
          <a:p>
            <a:r>
              <a:rPr lang="en-US" b="1" dirty="0"/>
              <a:t>FIGURE A3</a:t>
            </a:r>
            <a:r>
              <a:rPr lang="en-US" dirty="0"/>
              <a:t>: Updated Project Plans 2023 with Phases 2 and 3 - Updated Aug. 2023 </a:t>
            </a:r>
          </a:p>
        </p:txBody>
      </p:sp>
      <p:sp>
        <p:nvSpPr>
          <p:cNvPr id="6" name="Rectangle 5">
            <a:extLst>
              <a:ext uri="{FF2B5EF4-FFF2-40B4-BE49-F238E27FC236}">
                <a16:creationId xmlns:a16="http://schemas.microsoft.com/office/drawing/2014/main" id="{B45EED63-97BA-482C-928C-43B968E7A3F3}"/>
              </a:ext>
            </a:extLst>
          </p:cNvPr>
          <p:cNvSpPr/>
          <p:nvPr/>
        </p:nvSpPr>
        <p:spPr>
          <a:xfrm>
            <a:off x="7460214" y="3942272"/>
            <a:ext cx="45719" cy="2483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1BA7F7B-7FFB-4C7E-AB4F-A9F0C57D6C07}"/>
              </a:ext>
            </a:extLst>
          </p:cNvPr>
          <p:cNvSpPr/>
          <p:nvPr/>
        </p:nvSpPr>
        <p:spPr>
          <a:xfrm rot="5400000">
            <a:off x="7274724" y="3705704"/>
            <a:ext cx="322426" cy="565100"/>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AFADA875-825E-475D-BF2F-C376BC932F32}"/>
              </a:ext>
            </a:extLst>
          </p:cNvPr>
          <p:cNvSpPr txBox="1"/>
          <p:nvPr/>
        </p:nvSpPr>
        <p:spPr>
          <a:xfrm flipH="1">
            <a:off x="7195588" y="3801161"/>
            <a:ext cx="565100" cy="369332"/>
          </a:xfrm>
          <a:prstGeom prst="rect">
            <a:avLst/>
          </a:prstGeom>
          <a:noFill/>
        </p:spPr>
        <p:txBody>
          <a:bodyPr wrap="square" rtlCol="0">
            <a:spAutoFit/>
          </a:bodyPr>
          <a:lstStyle/>
          <a:p>
            <a:pPr algn="ctr"/>
            <a:r>
              <a:rPr lang="en-US" sz="900" dirty="0"/>
              <a:t>Phase 2 </a:t>
            </a:r>
            <a:r>
              <a:rPr lang="en-US" sz="900" dirty="0" err="1"/>
              <a:t>Maint</a:t>
            </a:r>
            <a:r>
              <a:rPr lang="en-US" sz="900" dirty="0"/>
              <a:t>. </a:t>
            </a:r>
          </a:p>
        </p:txBody>
      </p:sp>
      <p:sp>
        <p:nvSpPr>
          <p:cNvPr id="12" name="Rectangle 11">
            <a:extLst>
              <a:ext uri="{FF2B5EF4-FFF2-40B4-BE49-F238E27FC236}">
                <a16:creationId xmlns:a16="http://schemas.microsoft.com/office/drawing/2014/main" id="{A98B25EB-60FD-4A41-B6C1-283CB1DEC3C9}"/>
              </a:ext>
            </a:extLst>
          </p:cNvPr>
          <p:cNvSpPr/>
          <p:nvPr/>
        </p:nvSpPr>
        <p:spPr>
          <a:xfrm>
            <a:off x="7153387" y="2760453"/>
            <a:ext cx="506870" cy="999299"/>
          </a:xfrm>
          <a:prstGeom prst="rect">
            <a:avLst/>
          </a:prstGeom>
          <a:solidFill>
            <a:srgbClr val="FFC000"/>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21598A67-556C-4BE1-865D-4D86F79DA827}"/>
              </a:ext>
            </a:extLst>
          </p:cNvPr>
          <p:cNvSpPr txBox="1"/>
          <p:nvPr/>
        </p:nvSpPr>
        <p:spPr>
          <a:xfrm>
            <a:off x="7052955" y="2917219"/>
            <a:ext cx="707733" cy="400110"/>
          </a:xfrm>
          <a:prstGeom prst="rect">
            <a:avLst/>
          </a:prstGeom>
          <a:noFill/>
        </p:spPr>
        <p:txBody>
          <a:bodyPr wrap="square" rtlCol="0">
            <a:spAutoFit/>
          </a:bodyPr>
          <a:lstStyle/>
          <a:p>
            <a:pPr algn="ctr"/>
            <a:r>
              <a:rPr lang="en-US" sz="1000" dirty="0"/>
              <a:t>Phase 3 35’ buses </a:t>
            </a:r>
          </a:p>
        </p:txBody>
      </p:sp>
    </p:spTree>
    <p:extLst>
      <p:ext uri="{BB962C8B-B14F-4D97-AF65-F5344CB8AC3E}">
        <p14:creationId xmlns:p14="http://schemas.microsoft.com/office/powerpoint/2010/main" val="25419580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40391" t="26249" r="40468" b="27222"/>
          <a:stretch/>
        </p:blipFill>
        <p:spPr>
          <a:xfrm>
            <a:off x="3675497" y="488768"/>
            <a:ext cx="4533901" cy="6199413"/>
          </a:xfrm>
          <a:prstGeom prst="rect">
            <a:avLst/>
          </a:prstGeom>
        </p:spPr>
      </p:pic>
      <p:sp>
        <p:nvSpPr>
          <p:cNvPr id="5" name="6-Point Star 4"/>
          <p:cNvSpPr/>
          <p:nvPr/>
        </p:nvSpPr>
        <p:spPr>
          <a:xfrm>
            <a:off x="4855845" y="3045857"/>
            <a:ext cx="266700" cy="304800"/>
          </a:xfrm>
          <a:prstGeom prst="star6">
            <a:avLst/>
          </a:prstGeom>
          <a:solidFill>
            <a:srgbClr val="FF0000"/>
          </a:solid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446270" y="2399526"/>
            <a:ext cx="1085850" cy="646331"/>
          </a:xfrm>
          <a:prstGeom prst="rect">
            <a:avLst/>
          </a:prstGeom>
          <a:noFill/>
        </p:spPr>
        <p:txBody>
          <a:bodyPr wrap="square" rtlCol="0">
            <a:spAutoFit/>
          </a:bodyPr>
          <a:lstStyle/>
          <a:p>
            <a:pPr algn="ctr"/>
            <a:r>
              <a:rPr lang="en-US" dirty="0"/>
              <a:t>Project Location</a:t>
            </a:r>
          </a:p>
        </p:txBody>
      </p:sp>
      <p:sp>
        <p:nvSpPr>
          <p:cNvPr id="7" name="TextBox 6"/>
          <p:cNvSpPr txBox="1"/>
          <p:nvPr/>
        </p:nvSpPr>
        <p:spPr>
          <a:xfrm>
            <a:off x="577967" y="119436"/>
            <a:ext cx="4778495" cy="369332"/>
          </a:xfrm>
          <a:prstGeom prst="rect">
            <a:avLst/>
          </a:prstGeom>
          <a:noFill/>
        </p:spPr>
        <p:txBody>
          <a:bodyPr wrap="square" rtlCol="0">
            <a:spAutoFit/>
          </a:bodyPr>
          <a:lstStyle/>
          <a:p>
            <a:r>
              <a:rPr lang="en-US" b="1" dirty="0"/>
              <a:t>FIGURE A4</a:t>
            </a:r>
            <a:r>
              <a:rPr lang="en-US" dirty="0"/>
              <a:t>: Project Location within Kokomo</a:t>
            </a:r>
          </a:p>
        </p:txBody>
      </p:sp>
    </p:spTree>
    <p:extLst>
      <p:ext uri="{BB962C8B-B14F-4D97-AF65-F5344CB8AC3E}">
        <p14:creationId xmlns:p14="http://schemas.microsoft.com/office/powerpoint/2010/main" val="39739839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306" y="394218"/>
            <a:ext cx="11485983" cy="4247317"/>
          </a:xfrm>
          <a:prstGeom prst="rect">
            <a:avLst/>
          </a:prstGeom>
        </p:spPr>
        <p:txBody>
          <a:bodyPr wrap="square">
            <a:spAutoFit/>
          </a:bodyPr>
          <a:lstStyle/>
          <a:p>
            <a:pPr marL="228600" marR="0" indent="-228600">
              <a:spcBef>
                <a:spcPts val="0"/>
              </a:spcBef>
              <a:spcAft>
                <a:spcPts val="0"/>
              </a:spcAft>
            </a:pPr>
            <a:r>
              <a:rPr lang="en-US" b="1" dirty="0">
                <a:latin typeface="Calibri" panose="020F0502020204030204" pitchFamily="34" charset="0"/>
                <a:ea typeface="Times New Roman" panose="02020603050405020304" pitchFamily="18" charset="0"/>
                <a:cs typeface="Arial" panose="020B0604020202020204" pitchFamily="34" charset="0"/>
              </a:rPr>
              <a:t>	B. </a:t>
            </a:r>
            <a:r>
              <a:rPr lang="en-US" b="1" u="sng" dirty="0">
                <a:latin typeface="Calibri" panose="020F0502020204030204" pitchFamily="34" charset="0"/>
                <a:ea typeface="Times New Roman" panose="02020603050405020304" pitchFamily="18" charset="0"/>
                <a:cs typeface="Arial" panose="020B0604020202020204" pitchFamily="34" charset="0"/>
              </a:rPr>
              <a:t>LOCATION (INCLUDING ADDRESS)</a:t>
            </a:r>
            <a:r>
              <a:rPr lang="en-US" b="1" dirty="0">
                <a:latin typeface="Calibri" panose="020F0502020204030204" pitchFamily="34" charset="0"/>
                <a:ea typeface="Times New Roman" panose="02020603050405020304" pitchFamily="18" charset="0"/>
                <a:cs typeface="Arial" panose="020B0604020202020204" pitchFamily="34" charset="0"/>
              </a:rPr>
              <a:t>:   </a:t>
            </a:r>
            <a:r>
              <a:rPr lang="en-US" dirty="0">
                <a:latin typeface="Calibri" panose="020F0502020204030204" pitchFamily="34" charset="0"/>
                <a:ea typeface="Times New Roman" panose="02020603050405020304" pitchFamily="18" charset="0"/>
                <a:cs typeface="Arial" panose="020B0604020202020204" pitchFamily="34" charset="0"/>
              </a:rPr>
              <a:t>Attach a project location map or diagram, such as a USGS topographic map that identifies the project location.  Clearly delineate the project and include streets and features specifically called out in the “detailed project description.”  If the project work occurs at more than one location, include those locations and adjoining parcels on the map.  This information is partly used to determine the probability of impact on the human and natural environment.</a:t>
            </a:r>
            <a:endParaRPr lang="en-US" dirty="0">
              <a:latin typeface="Times New Roman" panose="02020603050405020304" pitchFamily="18" charset="0"/>
              <a:ea typeface="Times New Roman" panose="02020603050405020304" pitchFamily="18" charset="0"/>
            </a:endParaRPr>
          </a:p>
          <a:p>
            <a:pPr marL="228600" marR="0" indent="-228600">
              <a:spcBef>
                <a:spcPts val="0"/>
              </a:spcBef>
              <a:spcAft>
                <a:spcPts val="0"/>
              </a:spcAft>
            </a:pPr>
            <a:r>
              <a:rPr lang="en-US" b="1" dirty="0">
                <a:latin typeface="Calibri" panose="020F0502020204030204" pitchFamily="34" charset="0"/>
                <a:ea typeface="Times New Roman" panose="02020603050405020304" pitchFamily="18" charset="0"/>
                <a:cs typeface="Arial" panose="020B0604020202020204" pitchFamily="34" charset="0"/>
              </a:rPr>
              <a:t> </a:t>
            </a:r>
            <a:endParaRPr lang="en-US" dirty="0">
              <a:latin typeface="Times New Roman" panose="02020603050405020304" pitchFamily="18" charset="0"/>
              <a:ea typeface="Times New Roman" panose="02020603050405020304" pitchFamily="18" charset="0"/>
            </a:endParaRPr>
          </a:p>
          <a:p>
            <a:pPr marL="342900" indent="-342900">
              <a:buFont typeface="Calibri" panose="020F0502020204030204" pitchFamily="34" charset="0"/>
              <a:buChar char="-"/>
            </a:pPr>
            <a:r>
              <a:rPr lang="en-US" dirty="0">
                <a:solidFill>
                  <a:schemeClr val="accent1">
                    <a:lumMod val="75000"/>
                  </a:schemeClr>
                </a:solidFill>
                <a:latin typeface="Calibri" panose="020F0502020204030204" pitchFamily="34" charset="0"/>
                <a:ea typeface="Times New Roman" panose="02020603050405020304" pitchFamily="18" charset="0"/>
                <a:cs typeface="Arial" panose="020B0604020202020204" pitchFamily="34" charset="0"/>
              </a:rPr>
              <a:t>The project is located North of Markland Ave and East of Berkley Rd on the corner of Millbrook Lane and Glenbrook Ct. The project takes place on two parcels with the same Millbrook Lane address. Parcel one is 0.9 acres in size and parcel two is 2.11 acres in size. Both parcels are owned and operated by the City of Kokomo. The parcel map is illustrated using </a:t>
            </a:r>
            <a:r>
              <a:rPr lang="en-US" b="1" dirty="0">
                <a:solidFill>
                  <a:schemeClr val="accent1">
                    <a:lumMod val="75000"/>
                  </a:schemeClr>
                </a:solidFill>
                <a:latin typeface="Calibri" panose="020F0502020204030204" pitchFamily="34" charset="0"/>
                <a:ea typeface="Times New Roman" panose="02020603050405020304" pitchFamily="18" charset="0"/>
                <a:cs typeface="Arial" panose="020B0604020202020204" pitchFamily="34" charset="0"/>
              </a:rPr>
              <a:t>Figure B1</a:t>
            </a:r>
            <a:r>
              <a:rPr lang="en-US" dirty="0">
                <a:solidFill>
                  <a:schemeClr val="accent1">
                    <a:lumMod val="75000"/>
                  </a:schemeClr>
                </a:solidFill>
                <a:latin typeface="Calibri" panose="020F0502020204030204" pitchFamily="34" charset="0"/>
                <a:ea typeface="Times New Roman" panose="02020603050405020304" pitchFamily="18" charset="0"/>
                <a:cs typeface="Arial" panose="020B0604020202020204" pitchFamily="34" charset="0"/>
              </a:rPr>
              <a:t>.</a:t>
            </a:r>
            <a:endParaRPr lang="en-US" dirty="0">
              <a:solidFill>
                <a:schemeClr val="accent1">
                  <a:lumMod val="75000"/>
                </a:schemeClr>
              </a:solidFill>
              <a:effectLst/>
              <a:latin typeface="Times New Roman" panose="02020603050405020304" pitchFamily="18" charset="0"/>
              <a:ea typeface="Times New Roman" panose="02020603050405020304" pitchFamily="18" charset="0"/>
              <a:cs typeface="Arial" panose="020B0604020202020204" pitchFamily="34" charset="0"/>
            </a:endParaRPr>
          </a:p>
          <a:p>
            <a:pPr marL="342900" marR="0" lvl="0" indent="-342900">
              <a:spcBef>
                <a:spcPts val="0"/>
              </a:spcBef>
              <a:spcAft>
                <a:spcPts val="0"/>
              </a:spcAft>
              <a:buFont typeface="Calibri" panose="020F0502020204030204" pitchFamily="34" charset="0"/>
              <a:buChar char="-"/>
            </a:pPr>
            <a:endParaRPr lang="en-US" dirty="0">
              <a:solidFill>
                <a:schemeClr val="accent1">
                  <a:lumMod val="75000"/>
                </a:schemeClr>
              </a:solidFill>
              <a:latin typeface="Calibri" panose="020F0502020204030204" pitchFamily="34" charset="0"/>
              <a:ea typeface="Times New Roman" panose="02020603050405020304" pitchFamily="18" charset="0"/>
              <a:cs typeface="Arial" panose="020B0604020202020204" pitchFamily="34" charset="0"/>
            </a:endParaRPr>
          </a:p>
          <a:p>
            <a:pPr marL="342900" marR="0" lvl="0" indent="-342900">
              <a:spcBef>
                <a:spcPts val="0"/>
              </a:spcBef>
              <a:spcAft>
                <a:spcPts val="0"/>
              </a:spcAft>
              <a:buFont typeface="Calibri" panose="020F0502020204030204" pitchFamily="34" charset="0"/>
              <a:buChar char="-"/>
            </a:pPr>
            <a:r>
              <a:rPr lang="en-US" dirty="0">
                <a:solidFill>
                  <a:schemeClr val="accent1">
                    <a:lumMod val="75000"/>
                  </a:schemeClr>
                </a:solidFill>
                <a:latin typeface="Calibri" panose="020F0502020204030204" pitchFamily="34" charset="0"/>
                <a:ea typeface="Times New Roman" panose="02020603050405020304" pitchFamily="18" charset="0"/>
                <a:cs typeface="Arial" panose="020B0604020202020204" pitchFamily="34" charset="0"/>
              </a:rPr>
              <a:t>The physical location of the project within the City of Kokomo is 919 Millbrook Lane and identified in </a:t>
            </a:r>
            <a:r>
              <a:rPr lang="en-US" b="1" dirty="0">
                <a:solidFill>
                  <a:schemeClr val="accent1">
                    <a:lumMod val="75000"/>
                  </a:schemeClr>
                </a:solidFill>
                <a:latin typeface="Calibri" panose="020F0502020204030204" pitchFamily="34" charset="0"/>
                <a:ea typeface="Times New Roman" panose="02020603050405020304" pitchFamily="18" charset="0"/>
                <a:cs typeface="Arial" panose="020B0604020202020204" pitchFamily="34" charset="0"/>
              </a:rPr>
              <a:t>Figure B2</a:t>
            </a:r>
            <a:r>
              <a:rPr lang="en-US" dirty="0">
                <a:solidFill>
                  <a:schemeClr val="accent1">
                    <a:lumMod val="75000"/>
                  </a:schemeClr>
                </a:solidFill>
                <a:latin typeface="Calibri" panose="020F0502020204030204" pitchFamily="34" charset="0"/>
                <a:ea typeface="Times New Roman" panose="02020603050405020304" pitchFamily="18" charset="0"/>
                <a:cs typeface="Arial" panose="020B0604020202020204" pitchFamily="34" charset="0"/>
              </a:rPr>
              <a:t>. </a:t>
            </a:r>
          </a:p>
          <a:p>
            <a:pPr marL="342900" marR="0" lvl="0" indent="-342900">
              <a:spcBef>
                <a:spcPts val="0"/>
              </a:spcBef>
              <a:spcAft>
                <a:spcPts val="0"/>
              </a:spcAft>
              <a:buFont typeface="Calibri" panose="020F0502020204030204" pitchFamily="34" charset="0"/>
              <a:buChar char="-"/>
            </a:pPr>
            <a:endParaRPr lang="en-US" dirty="0">
              <a:solidFill>
                <a:schemeClr val="accent1">
                  <a:lumMod val="75000"/>
                </a:schemeClr>
              </a:solidFill>
              <a:latin typeface="Calibri" panose="020F0502020204030204" pitchFamily="34" charset="0"/>
              <a:ea typeface="Times New Roman" panose="02020603050405020304" pitchFamily="18" charset="0"/>
              <a:cs typeface="Arial" panose="020B0604020202020204" pitchFamily="34" charset="0"/>
            </a:endParaRPr>
          </a:p>
          <a:p>
            <a:pPr marL="342900" marR="0" lvl="0" indent="-342900">
              <a:spcBef>
                <a:spcPts val="0"/>
              </a:spcBef>
              <a:spcAft>
                <a:spcPts val="0"/>
              </a:spcAft>
              <a:buFont typeface="Calibri" panose="020F0502020204030204" pitchFamily="34" charset="0"/>
              <a:buChar char="-"/>
            </a:pPr>
            <a:r>
              <a:rPr lang="en-US" dirty="0">
                <a:solidFill>
                  <a:schemeClr val="accent1">
                    <a:lumMod val="75000"/>
                  </a:schemeClr>
                </a:solidFill>
                <a:latin typeface="Calibri" panose="020F0502020204030204" pitchFamily="34" charset="0"/>
                <a:ea typeface="Times New Roman" panose="02020603050405020304" pitchFamily="18" charset="0"/>
                <a:cs typeface="Arial" panose="020B0604020202020204" pitchFamily="34" charset="0"/>
              </a:rPr>
              <a:t>A USGS topographic map of the Westside area in respect to the project is labeled </a:t>
            </a:r>
            <a:r>
              <a:rPr lang="en-US" b="1" dirty="0">
                <a:solidFill>
                  <a:schemeClr val="accent1">
                    <a:lumMod val="75000"/>
                  </a:schemeClr>
                </a:solidFill>
                <a:latin typeface="Calibri" panose="020F0502020204030204" pitchFamily="34" charset="0"/>
                <a:ea typeface="Times New Roman" panose="02020603050405020304" pitchFamily="18" charset="0"/>
                <a:cs typeface="Arial" panose="020B0604020202020204" pitchFamily="34" charset="0"/>
              </a:rPr>
              <a:t>Figure B2</a:t>
            </a:r>
            <a:r>
              <a:rPr lang="en-US" dirty="0">
                <a:solidFill>
                  <a:schemeClr val="accent1">
                    <a:lumMod val="75000"/>
                  </a:schemeClr>
                </a:solidFill>
                <a:latin typeface="Calibri" panose="020F0502020204030204" pitchFamily="34" charset="0"/>
                <a:ea typeface="Times New Roman" panose="02020603050405020304" pitchFamily="18" charset="0"/>
                <a:cs typeface="Arial" panose="020B0604020202020204" pitchFamily="34" charset="0"/>
              </a:rPr>
              <a:t>. </a:t>
            </a:r>
          </a:p>
          <a:p>
            <a:pPr marR="0" lvl="0">
              <a:spcBef>
                <a:spcPts val="0"/>
              </a:spcBef>
              <a:spcAft>
                <a:spcPts val="0"/>
              </a:spcAft>
            </a:pPr>
            <a:endParaRPr lang="en-US" dirty="0">
              <a:latin typeface="Times New Roman" panose="02020603050405020304" pitchFamily="18"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6210635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42733" t="31945" r="547" b="8333"/>
          <a:stretch/>
        </p:blipFill>
        <p:spPr>
          <a:xfrm>
            <a:off x="1948816" y="1053463"/>
            <a:ext cx="8345254" cy="4942782"/>
          </a:xfrm>
          <a:prstGeom prst="rect">
            <a:avLst/>
          </a:prstGeom>
        </p:spPr>
      </p:pic>
      <p:sp>
        <p:nvSpPr>
          <p:cNvPr id="5" name="6-Point Star 4"/>
          <p:cNvSpPr/>
          <p:nvPr/>
        </p:nvSpPr>
        <p:spPr>
          <a:xfrm>
            <a:off x="5547359" y="3315650"/>
            <a:ext cx="266700" cy="304800"/>
          </a:xfrm>
          <a:prstGeom prst="star6">
            <a:avLst/>
          </a:prstGeom>
          <a:solidFill>
            <a:srgbClr val="FF0000"/>
          </a:solid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780596" y="2373556"/>
            <a:ext cx="1800225" cy="830997"/>
          </a:xfrm>
          <a:prstGeom prst="rect">
            <a:avLst/>
          </a:prstGeom>
          <a:noFill/>
        </p:spPr>
        <p:txBody>
          <a:bodyPr wrap="square" rtlCol="0">
            <a:spAutoFit/>
          </a:bodyPr>
          <a:lstStyle/>
          <a:p>
            <a:pPr algn="ctr"/>
            <a:r>
              <a:rPr lang="en-US" sz="2400" dirty="0"/>
              <a:t>Project Location</a:t>
            </a:r>
          </a:p>
        </p:txBody>
      </p:sp>
      <p:sp>
        <p:nvSpPr>
          <p:cNvPr id="8" name="TextBox 7"/>
          <p:cNvSpPr txBox="1"/>
          <p:nvPr/>
        </p:nvSpPr>
        <p:spPr>
          <a:xfrm>
            <a:off x="625592" y="157536"/>
            <a:ext cx="4778495" cy="369332"/>
          </a:xfrm>
          <a:prstGeom prst="rect">
            <a:avLst/>
          </a:prstGeom>
          <a:noFill/>
        </p:spPr>
        <p:txBody>
          <a:bodyPr wrap="square" rtlCol="0">
            <a:spAutoFit/>
          </a:bodyPr>
          <a:lstStyle/>
          <a:p>
            <a:r>
              <a:rPr lang="en-US" b="1" dirty="0"/>
              <a:t>Figure B1</a:t>
            </a:r>
            <a:r>
              <a:rPr lang="en-US" dirty="0"/>
              <a:t>: USGS Topographic Map</a:t>
            </a:r>
          </a:p>
        </p:txBody>
      </p:sp>
    </p:spTree>
    <p:extLst>
      <p:ext uri="{BB962C8B-B14F-4D97-AF65-F5344CB8AC3E}">
        <p14:creationId xmlns:p14="http://schemas.microsoft.com/office/powerpoint/2010/main" val="6467262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3087" t="24762" r="17576" b="16598"/>
          <a:stretch/>
        </p:blipFill>
        <p:spPr>
          <a:xfrm>
            <a:off x="460255" y="631643"/>
            <a:ext cx="11230461" cy="5342527"/>
          </a:xfrm>
          <a:prstGeom prst="rect">
            <a:avLst/>
          </a:prstGeom>
        </p:spPr>
      </p:pic>
      <p:sp>
        <p:nvSpPr>
          <p:cNvPr id="7" name="Freeform 6"/>
          <p:cNvSpPr/>
          <p:nvPr/>
        </p:nvSpPr>
        <p:spPr>
          <a:xfrm>
            <a:off x="5868623" y="2529703"/>
            <a:ext cx="4061460" cy="2552700"/>
          </a:xfrm>
          <a:custGeom>
            <a:avLst/>
            <a:gdLst>
              <a:gd name="connsiteX0" fmla="*/ 4061460 w 4061460"/>
              <a:gd name="connsiteY0" fmla="*/ 2506980 h 2552700"/>
              <a:gd name="connsiteX1" fmla="*/ 3947160 w 4061460"/>
              <a:gd name="connsiteY1" fmla="*/ 2125980 h 2552700"/>
              <a:gd name="connsiteX2" fmla="*/ 3733800 w 4061460"/>
              <a:gd name="connsiteY2" fmla="*/ 1859280 h 2552700"/>
              <a:gd name="connsiteX3" fmla="*/ 3162300 w 4061460"/>
              <a:gd name="connsiteY3" fmla="*/ 1699260 h 2552700"/>
              <a:gd name="connsiteX4" fmla="*/ 2804160 w 4061460"/>
              <a:gd name="connsiteY4" fmla="*/ 1623060 h 2552700"/>
              <a:gd name="connsiteX5" fmla="*/ 2529840 w 4061460"/>
              <a:gd name="connsiteY5" fmla="*/ 1501140 h 2552700"/>
              <a:gd name="connsiteX6" fmla="*/ 2209800 w 4061460"/>
              <a:gd name="connsiteY6" fmla="*/ 1226820 h 2552700"/>
              <a:gd name="connsiteX7" fmla="*/ 2011680 w 4061460"/>
              <a:gd name="connsiteY7" fmla="*/ 982980 h 2552700"/>
              <a:gd name="connsiteX8" fmla="*/ 1882140 w 4061460"/>
              <a:gd name="connsiteY8" fmla="*/ 594360 h 2552700"/>
              <a:gd name="connsiteX9" fmla="*/ 1821180 w 4061460"/>
              <a:gd name="connsiteY9" fmla="*/ 342900 h 2552700"/>
              <a:gd name="connsiteX10" fmla="*/ 1821180 w 4061460"/>
              <a:gd name="connsiteY10" fmla="*/ 83820 h 2552700"/>
              <a:gd name="connsiteX11" fmla="*/ 1691640 w 4061460"/>
              <a:gd name="connsiteY11" fmla="*/ 0 h 2552700"/>
              <a:gd name="connsiteX12" fmla="*/ 419100 w 4061460"/>
              <a:gd name="connsiteY12" fmla="*/ 0 h 2552700"/>
              <a:gd name="connsiteX13" fmla="*/ 274320 w 4061460"/>
              <a:gd name="connsiteY13" fmla="*/ 137160 h 2552700"/>
              <a:gd name="connsiteX14" fmla="*/ 175260 w 4061460"/>
              <a:gd name="connsiteY14" fmla="*/ 182880 h 2552700"/>
              <a:gd name="connsiteX15" fmla="*/ 38100 w 4061460"/>
              <a:gd name="connsiteY15" fmla="*/ 205740 h 2552700"/>
              <a:gd name="connsiteX16" fmla="*/ 0 w 4061460"/>
              <a:gd name="connsiteY16" fmla="*/ 2552700 h 2552700"/>
              <a:gd name="connsiteX17" fmla="*/ 4061460 w 4061460"/>
              <a:gd name="connsiteY17" fmla="*/ 2506980 h 255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061460" h="2552700">
                <a:moveTo>
                  <a:pt x="4061460" y="2506980"/>
                </a:moveTo>
                <a:lnTo>
                  <a:pt x="3947160" y="2125980"/>
                </a:lnTo>
                <a:lnTo>
                  <a:pt x="3733800" y="1859280"/>
                </a:lnTo>
                <a:lnTo>
                  <a:pt x="3162300" y="1699260"/>
                </a:lnTo>
                <a:lnTo>
                  <a:pt x="2804160" y="1623060"/>
                </a:lnTo>
                <a:lnTo>
                  <a:pt x="2529840" y="1501140"/>
                </a:lnTo>
                <a:lnTo>
                  <a:pt x="2209800" y="1226820"/>
                </a:lnTo>
                <a:lnTo>
                  <a:pt x="2011680" y="982980"/>
                </a:lnTo>
                <a:lnTo>
                  <a:pt x="1882140" y="594360"/>
                </a:lnTo>
                <a:lnTo>
                  <a:pt x="1821180" y="342900"/>
                </a:lnTo>
                <a:lnTo>
                  <a:pt x="1821180" y="83820"/>
                </a:lnTo>
                <a:lnTo>
                  <a:pt x="1691640" y="0"/>
                </a:lnTo>
                <a:lnTo>
                  <a:pt x="419100" y="0"/>
                </a:lnTo>
                <a:lnTo>
                  <a:pt x="274320" y="137160"/>
                </a:lnTo>
                <a:lnTo>
                  <a:pt x="175260" y="182880"/>
                </a:lnTo>
                <a:lnTo>
                  <a:pt x="38100" y="205740"/>
                </a:lnTo>
                <a:lnTo>
                  <a:pt x="0" y="2552700"/>
                </a:lnTo>
                <a:lnTo>
                  <a:pt x="4061460" y="2506980"/>
                </a:lnTo>
                <a:close/>
              </a:path>
            </a:pathLst>
          </a:custGeom>
          <a:solidFill>
            <a:schemeClr val="accent1">
              <a:alpha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4046868" y="2415176"/>
            <a:ext cx="1882140" cy="1775460"/>
          </a:xfrm>
          <a:custGeom>
            <a:avLst/>
            <a:gdLst>
              <a:gd name="connsiteX0" fmla="*/ 22860 w 1882140"/>
              <a:gd name="connsiteY0" fmla="*/ 7620 h 1775460"/>
              <a:gd name="connsiteX1" fmla="*/ 1516380 w 1882140"/>
              <a:gd name="connsiteY1" fmla="*/ 0 h 1775460"/>
              <a:gd name="connsiteX2" fmla="*/ 1531620 w 1882140"/>
              <a:gd name="connsiteY2" fmla="*/ 129540 h 1775460"/>
              <a:gd name="connsiteX3" fmla="*/ 1592580 w 1882140"/>
              <a:gd name="connsiteY3" fmla="*/ 236220 h 1775460"/>
              <a:gd name="connsiteX4" fmla="*/ 1668780 w 1882140"/>
              <a:gd name="connsiteY4" fmla="*/ 281940 h 1775460"/>
              <a:gd name="connsiteX5" fmla="*/ 1722120 w 1882140"/>
              <a:gd name="connsiteY5" fmla="*/ 327660 h 1775460"/>
              <a:gd name="connsiteX6" fmla="*/ 1798320 w 1882140"/>
              <a:gd name="connsiteY6" fmla="*/ 350520 h 1775460"/>
              <a:gd name="connsiteX7" fmla="*/ 1866900 w 1882140"/>
              <a:gd name="connsiteY7" fmla="*/ 350520 h 1775460"/>
              <a:gd name="connsiteX8" fmla="*/ 1882140 w 1882140"/>
              <a:gd name="connsiteY8" fmla="*/ 1775460 h 1775460"/>
              <a:gd name="connsiteX9" fmla="*/ 0 w 1882140"/>
              <a:gd name="connsiteY9" fmla="*/ 1775460 h 1775460"/>
              <a:gd name="connsiteX10" fmla="*/ 22860 w 1882140"/>
              <a:gd name="connsiteY10" fmla="*/ 7620 h 177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82140" h="1775460">
                <a:moveTo>
                  <a:pt x="22860" y="7620"/>
                </a:moveTo>
                <a:lnTo>
                  <a:pt x="1516380" y="0"/>
                </a:lnTo>
                <a:lnTo>
                  <a:pt x="1531620" y="129540"/>
                </a:lnTo>
                <a:lnTo>
                  <a:pt x="1592580" y="236220"/>
                </a:lnTo>
                <a:lnTo>
                  <a:pt x="1668780" y="281940"/>
                </a:lnTo>
                <a:lnTo>
                  <a:pt x="1722120" y="327660"/>
                </a:lnTo>
                <a:lnTo>
                  <a:pt x="1798320" y="350520"/>
                </a:lnTo>
                <a:lnTo>
                  <a:pt x="1866900" y="350520"/>
                </a:lnTo>
                <a:lnTo>
                  <a:pt x="1882140" y="1775460"/>
                </a:lnTo>
                <a:lnTo>
                  <a:pt x="0" y="1775460"/>
                </a:lnTo>
                <a:lnTo>
                  <a:pt x="22860" y="7620"/>
                </a:lnTo>
                <a:close/>
              </a:path>
            </a:pathLst>
          </a:custGeom>
          <a:solidFill>
            <a:schemeClr val="accent1">
              <a:alpha val="40000"/>
            </a:schemeClr>
          </a:solid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4373576" y="2415176"/>
            <a:ext cx="1228725" cy="1292662"/>
          </a:xfrm>
          <a:prstGeom prst="rect">
            <a:avLst/>
          </a:prstGeom>
          <a:noFill/>
        </p:spPr>
        <p:txBody>
          <a:bodyPr wrap="square" rtlCol="0">
            <a:spAutoFit/>
          </a:bodyPr>
          <a:lstStyle/>
          <a:p>
            <a:r>
              <a:rPr lang="en-US" sz="2000" dirty="0">
                <a:solidFill>
                  <a:srgbClr val="FFFF00"/>
                </a:solidFill>
              </a:rPr>
              <a:t>919 Millbrook Lane</a:t>
            </a:r>
          </a:p>
          <a:p>
            <a:endParaRPr lang="en-US" dirty="0"/>
          </a:p>
        </p:txBody>
      </p:sp>
      <p:sp>
        <p:nvSpPr>
          <p:cNvPr id="6" name="TextBox 5"/>
          <p:cNvSpPr txBox="1"/>
          <p:nvPr/>
        </p:nvSpPr>
        <p:spPr>
          <a:xfrm>
            <a:off x="6255716" y="2643961"/>
            <a:ext cx="1228725" cy="1292662"/>
          </a:xfrm>
          <a:prstGeom prst="rect">
            <a:avLst/>
          </a:prstGeom>
          <a:noFill/>
        </p:spPr>
        <p:txBody>
          <a:bodyPr wrap="square" rtlCol="0">
            <a:spAutoFit/>
          </a:bodyPr>
          <a:lstStyle/>
          <a:p>
            <a:r>
              <a:rPr lang="en-US" sz="2000" dirty="0">
                <a:solidFill>
                  <a:srgbClr val="FFFF00"/>
                </a:solidFill>
              </a:rPr>
              <a:t>919 Millbrook Lane</a:t>
            </a:r>
          </a:p>
          <a:p>
            <a:endParaRPr lang="en-US" dirty="0"/>
          </a:p>
        </p:txBody>
      </p:sp>
      <p:sp>
        <p:nvSpPr>
          <p:cNvPr id="8" name="TextBox 7"/>
          <p:cNvSpPr txBox="1"/>
          <p:nvPr/>
        </p:nvSpPr>
        <p:spPr>
          <a:xfrm>
            <a:off x="460255" y="338511"/>
            <a:ext cx="4778495" cy="369332"/>
          </a:xfrm>
          <a:prstGeom prst="rect">
            <a:avLst/>
          </a:prstGeom>
          <a:noFill/>
        </p:spPr>
        <p:txBody>
          <a:bodyPr wrap="square" rtlCol="0">
            <a:spAutoFit/>
          </a:bodyPr>
          <a:lstStyle/>
          <a:p>
            <a:r>
              <a:rPr lang="en-US" b="1" dirty="0"/>
              <a:t>FIGURE B2</a:t>
            </a:r>
            <a:r>
              <a:rPr lang="en-US" dirty="0"/>
              <a:t>: Parcel Map</a:t>
            </a:r>
          </a:p>
        </p:txBody>
      </p:sp>
    </p:spTree>
    <p:extLst>
      <p:ext uri="{BB962C8B-B14F-4D97-AF65-F5344CB8AC3E}">
        <p14:creationId xmlns:p14="http://schemas.microsoft.com/office/powerpoint/2010/main" val="7835230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16495</TotalTime>
  <Words>5631</Words>
  <Application>Microsoft Office PowerPoint</Application>
  <PresentationFormat>Widescreen</PresentationFormat>
  <Paragraphs>242</Paragraphs>
  <Slides>35</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35</vt:i4>
      </vt:variant>
    </vt:vector>
  </HeadingPairs>
  <TitlesOfParts>
    <vt:vector size="44" baseType="lpstr">
      <vt:lpstr>Arial</vt:lpstr>
      <vt:lpstr>Calibri</vt:lpstr>
      <vt:lpstr>Calibri Light</vt:lpstr>
      <vt:lpstr>Courier New</vt:lpstr>
      <vt:lpstr>Gill Sans MT</vt:lpstr>
      <vt:lpstr>inherit</vt:lpstr>
      <vt:lpstr>Times New Roman</vt:lpstr>
      <vt:lpstr>Wingdings</vt:lpstr>
      <vt:lpstr>Office Theme</vt:lpstr>
      <vt:lpstr>DRAFT -----  NEPA REQUEST for remaining phases of the Bus Storage Facilities  August 2023 Same location as the original NEPA approval - 919 Millbrook Lane Kokomo IN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EJS Report – Kokomo Indiana – Updated Aug. 2023</vt:lpstr>
      <vt:lpstr>PowerPoint Presentation</vt:lpstr>
      <vt:lpstr>Figure N1  1-mile radius continued - EJS Summary Reports – August 04, 2023</vt:lpstr>
      <vt:lpstr>PowerPoint Presentation</vt:lpstr>
      <vt:lpstr>PowerPoint Presentation</vt:lpstr>
      <vt:lpstr>Figure O1 – Socioeconomic Indicators within 1-mile radius August 2023 </vt:lpstr>
      <vt:lpstr>PowerPoint Presentation</vt:lpstr>
      <vt:lpstr>Figure Q3 – Surface Waters and Wetlands August 2023</vt:lpstr>
      <vt:lpstr>PowerPoint Presentation</vt:lpstr>
      <vt:lpstr>Figure R1 – National Flood Plain Map – August 2023</vt:lpstr>
      <vt:lpstr>PowerPoint Presentation</vt:lpstr>
      <vt:lpstr>PowerPoint Presentation</vt:lpstr>
      <vt:lpstr>PowerPoint Presentation</vt:lpstr>
      <vt:lpstr>PUBLIC MEETING DATES</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dc:creator>
  <cp:lastModifiedBy>Kim Bowdell</cp:lastModifiedBy>
  <cp:revision>161</cp:revision>
  <dcterms:created xsi:type="dcterms:W3CDTF">2019-08-12T18:41:10Z</dcterms:created>
  <dcterms:modified xsi:type="dcterms:W3CDTF">2023-08-04T19:40:49Z</dcterms:modified>
</cp:coreProperties>
</file>