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2" r:id="rId3"/>
    <p:sldId id="290" r:id="rId4"/>
    <p:sldId id="291" r:id="rId5"/>
    <p:sldId id="289" r:id="rId6"/>
    <p:sldId id="293" r:id="rId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9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Z:\1_MPO%20TIP\ALOP_Annual%20List%20of%20Obligated%20Projects\ALOP%202020\ALOP%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3200" dirty="0"/>
              <a:t>Fiscal Year 2022</a:t>
            </a:r>
          </a:p>
          <a:p>
            <a:pPr>
              <a:defRPr/>
            </a:pPr>
            <a:r>
              <a:rPr lang="en-US" sz="3200" dirty="0"/>
              <a:t>MPO Allocation as Obligated</a:t>
            </a:r>
          </a:p>
          <a:p>
            <a:pPr>
              <a:defRPr/>
            </a:pPr>
            <a:endParaRPr lang="en-US" dirty="0"/>
          </a:p>
          <a:p>
            <a:pPr>
              <a:defRPr/>
            </a:pP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0070C0"/>
              </a:solidFill>
              <a:ln w="9525" cap="flat" cmpd="sng" algn="ctr">
                <a:solidFill>
                  <a:schemeClr val="lt1">
                    <a:alpha val="50000"/>
                  </a:schemeClr>
                </a:solidFill>
                <a:round/>
              </a:ln>
              <a:effectLst/>
            </c:spPr>
            <c:extLst>
              <c:ext xmlns:c16="http://schemas.microsoft.com/office/drawing/2014/chart" uri="{C3380CC4-5D6E-409C-BE32-E72D297353CC}">
                <c16:uniqueId val="{00000001-D335-4385-97EA-F7938E33215A}"/>
              </c:ext>
            </c:extLst>
          </c:dPt>
          <c:dPt>
            <c:idx val="2"/>
            <c:invertIfNegative val="0"/>
            <c:bubble3D val="0"/>
            <c:spPr>
              <a:solidFill>
                <a:srgbClr val="FFC000"/>
              </a:solidFill>
              <a:ln w="9525" cap="flat" cmpd="sng" algn="ctr">
                <a:solidFill>
                  <a:schemeClr val="lt1">
                    <a:alpha val="50000"/>
                  </a:schemeClr>
                </a:solidFill>
                <a:round/>
              </a:ln>
              <a:effectLst/>
            </c:spPr>
            <c:extLst>
              <c:ext xmlns:c16="http://schemas.microsoft.com/office/drawing/2014/chart" uri="{C3380CC4-5D6E-409C-BE32-E72D297353CC}">
                <c16:uniqueId val="{00000002-D335-4385-97EA-F7938E33215A}"/>
              </c:ext>
            </c:extLst>
          </c:dPt>
          <c:dLbls>
            <c:dLbl>
              <c:idx val="0"/>
              <c:tx>
                <c:rich>
                  <a:bodyPr/>
                  <a:lstStyle/>
                  <a:p>
                    <a:r>
                      <a:rPr lang="en-US" dirty="0"/>
                      <a:t>$1,920,211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335-4385-97EA-F7938E33215A}"/>
                </c:ext>
              </c:extLst>
            </c:dLbl>
            <c:dLbl>
              <c:idx val="1"/>
              <c:tx>
                <c:rich>
                  <a:bodyPr/>
                  <a:lstStyle/>
                  <a:p>
                    <a:r>
                      <a:rPr lang="en-US" dirty="0"/>
                      <a:t>$155,233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BA3-4502-80A8-0EFE03E691AC}"/>
                </c:ext>
              </c:extLst>
            </c:dLbl>
            <c:dLbl>
              <c:idx val="2"/>
              <c:tx>
                <c:rich>
                  <a:bodyPr/>
                  <a:lstStyle/>
                  <a:p>
                    <a:r>
                      <a:rPr lang="en-US" dirty="0"/>
                      <a:t>$48,616</a:t>
                    </a:r>
                  </a:p>
                </c:rich>
              </c:tx>
              <c:dLblPos val="inEnd"/>
              <c:showLegendKey val="0"/>
              <c:showVal val="1"/>
              <c:showCatName val="0"/>
              <c:showSerName val="0"/>
              <c:showPercent val="0"/>
              <c:showBubbleSize val="0"/>
              <c:extLst>
                <c:ext xmlns:c15="http://schemas.microsoft.com/office/drawing/2012/chart" uri="{CE6537A1-D6FC-4f65-9D91-7224C49458BB}">
                  <c15:layout>
                    <c:manualLayout>
                      <c:w val="0.14703074096178076"/>
                      <c:h val="8.3836650463535112E-2"/>
                    </c:manualLayout>
                  </c15:layout>
                  <c15:showDataLabelsRange val="0"/>
                </c:ext>
                <c:ext xmlns:c16="http://schemas.microsoft.com/office/drawing/2014/chart" uri="{C3380CC4-5D6E-409C-BE32-E72D297353CC}">
                  <c16:uniqueId val="{00000002-D335-4385-97EA-F7938E33215A}"/>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state!$AJ$23:$AL$23</c:f>
              <c:strCache>
                <c:ptCount val="3"/>
                <c:pt idx="0">
                  <c:v>STBG </c:v>
                </c:pt>
                <c:pt idx="1">
                  <c:v>HSIP </c:v>
                </c:pt>
                <c:pt idx="2">
                  <c:v>TE/TA </c:v>
                </c:pt>
              </c:strCache>
            </c:strRef>
          </c:cat>
          <c:val>
            <c:numRef>
              <c:f>state!$AJ$24:$AL$24</c:f>
              <c:numCache>
                <c:formatCode>"$"#,##0_);[Red]\("$"#,##0\)</c:formatCode>
                <c:ptCount val="3"/>
                <c:pt idx="0">
                  <c:v>1852977</c:v>
                </c:pt>
                <c:pt idx="1">
                  <c:v>153033</c:v>
                </c:pt>
                <c:pt idx="2">
                  <c:v>45126</c:v>
                </c:pt>
              </c:numCache>
            </c:numRef>
          </c:val>
          <c:extLst>
            <c:ext xmlns:c16="http://schemas.microsoft.com/office/drawing/2014/chart" uri="{C3380CC4-5D6E-409C-BE32-E72D297353CC}">
              <c16:uniqueId val="{00000000-D335-4385-97EA-F7938E33215A}"/>
            </c:ext>
          </c:extLst>
        </c:ser>
        <c:dLbls>
          <c:dLblPos val="inEnd"/>
          <c:showLegendKey val="0"/>
          <c:showVal val="1"/>
          <c:showCatName val="0"/>
          <c:showSerName val="0"/>
          <c:showPercent val="0"/>
          <c:showBubbleSize val="0"/>
        </c:dLbls>
        <c:gapWidth val="65"/>
        <c:axId val="676100408"/>
        <c:axId val="676101064"/>
      </c:barChart>
      <c:catAx>
        <c:axId val="6761004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600" b="0" i="0" u="none" strike="noStrike" kern="1200" cap="all" baseline="0">
                <a:solidFill>
                  <a:schemeClr val="dk1">
                    <a:lumMod val="75000"/>
                    <a:lumOff val="25000"/>
                  </a:schemeClr>
                </a:solidFill>
                <a:latin typeface="+mn-lt"/>
                <a:ea typeface="+mn-ea"/>
                <a:cs typeface="+mn-cs"/>
              </a:defRPr>
            </a:pPr>
            <a:endParaRPr lang="en-US"/>
          </a:p>
        </c:txPr>
        <c:crossAx val="676101064"/>
        <c:crosses val="autoZero"/>
        <c:auto val="1"/>
        <c:lblAlgn val="ctr"/>
        <c:lblOffset val="100"/>
        <c:noMultiLvlLbl val="0"/>
      </c:catAx>
      <c:valAx>
        <c:axId val="6761010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_);[Red]\(&quot;$&quot;#,##0\)" sourceLinked="1"/>
        <c:majorTickMark val="none"/>
        <c:minorTickMark val="none"/>
        <c:tickLblPos val="nextTo"/>
        <c:crossAx val="6761004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Fiscal Year 2022</a:t>
            </a:r>
          </a:p>
          <a:p>
            <a:pPr>
              <a:defRPr/>
            </a:pPr>
            <a:r>
              <a:rPr lang="en-US"/>
              <a:t>State Obligated Projects</a:t>
            </a:r>
          </a:p>
          <a:p>
            <a:pPr>
              <a:defRPr/>
            </a:pPr>
            <a:r>
              <a:rPr lang="en-US"/>
              <a:t>Total - $3,794,860</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1.20415982484948E-2"/>
          <c:y val="0.19420202020202021"/>
          <c:w val="0.97591680350301035"/>
          <c:h val="0.6394884275829158"/>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Sheet1!$Y$1976:$AC$1976</c:f>
            </c:numRef>
          </c:val>
          <c:extLst>
            <c:ext xmlns:c16="http://schemas.microsoft.com/office/drawing/2014/chart" uri="{C3380CC4-5D6E-409C-BE32-E72D297353CC}">
              <c16:uniqueId val="{00000000-A7CB-4F54-B1CA-43894203BBEB}"/>
            </c:ext>
          </c:extLst>
        </c:ser>
        <c:ser>
          <c:idx val="1"/>
          <c:order val="1"/>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Sheet1!$Y$1977:$AC$1977</c:f>
            </c:numRef>
          </c:val>
          <c:extLst>
            <c:ext xmlns:c16="http://schemas.microsoft.com/office/drawing/2014/chart" uri="{C3380CC4-5D6E-409C-BE32-E72D297353CC}">
              <c16:uniqueId val="{00000001-A7CB-4F54-B1CA-43894203BBEB}"/>
            </c:ext>
          </c:extLst>
        </c:ser>
        <c: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Sheet1!$Y$1978:$AC$1978</c:f>
            </c:numRef>
          </c:val>
          <c:extLst>
            <c:ext xmlns:c16="http://schemas.microsoft.com/office/drawing/2014/chart" uri="{C3380CC4-5D6E-409C-BE32-E72D297353CC}">
              <c16:uniqueId val="{00000002-A7CB-4F54-B1CA-43894203BBEB}"/>
            </c:ext>
          </c:extLst>
        </c:ser>
        <c:ser>
          <c:idx val="3"/>
          <c:order val="3"/>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Sheet1!$Y$1979:$AC$1979</c:f>
            </c:numRef>
          </c:val>
          <c:extLst>
            <c:ext xmlns:c16="http://schemas.microsoft.com/office/drawing/2014/chart" uri="{C3380CC4-5D6E-409C-BE32-E72D297353CC}">
              <c16:uniqueId val="{00000003-A7CB-4F54-B1CA-43894203BBEB}"/>
            </c:ext>
          </c:extLst>
        </c:ser>
        <c:ser>
          <c:idx val="4"/>
          <c:order val="4"/>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Sheet1!$Y$1980:$AC$1980</c:f>
            </c:numRef>
          </c:val>
          <c:extLst>
            <c:ext xmlns:c16="http://schemas.microsoft.com/office/drawing/2014/chart" uri="{C3380CC4-5D6E-409C-BE32-E72D297353CC}">
              <c16:uniqueId val="{00000004-A7CB-4F54-B1CA-43894203BBEB}"/>
            </c:ext>
          </c:extLst>
        </c:ser>
        <c:ser>
          <c:idx val="5"/>
          <c:order val="5"/>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Sheet1!$Y$1981:$AC$1981</c:f>
            </c:numRef>
          </c:val>
          <c:extLst>
            <c:ext xmlns:c16="http://schemas.microsoft.com/office/drawing/2014/chart" uri="{C3380CC4-5D6E-409C-BE32-E72D297353CC}">
              <c16:uniqueId val="{00000005-A7CB-4F54-B1CA-43894203BBEB}"/>
            </c:ext>
          </c:extLst>
        </c:ser>
        <c:ser>
          <c:idx val="6"/>
          <c:order val="6"/>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Sheet1!$Y$1982:$AC$1982</c:f>
            </c:numRef>
          </c:val>
          <c:extLst>
            <c:ext xmlns:c16="http://schemas.microsoft.com/office/drawing/2014/chart" uri="{C3380CC4-5D6E-409C-BE32-E72D297353CC}">
              <c16:uniqueId val="{00000006-A7CB-4F54-B1CA-43894203BBEB}"/>
            </c:ext>
          </c:extLst>
        </c:ser>
        <c:ser>
          <c:idx val="7"/>
          <c:order val="7"/>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Sheet1!$Y$1983:$AC$1983</c:f>
            </c:numRef>
          </c:val>
          <c:extLst>
            <c:ext xmlns:c16="http://schemas.microsoft.com/office/drawing/2014/chart" uri="{C3380CC4-5D6E-409C-BE32-E72D297353CC}">
              <c16:uniqueId val="{00000007-A7CB-4F54-B1CA-43894203BBEB}"/>
            </c:ext>
          </c:extLst>
        </c:ser>
        <c:ser>
          <c:idx val="8"/>
          <c:order val="8"/>
          <c:spPr>
            <a:solidFill>
              <a:schemeClr val="accent3">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Sheet1!$Y$1984:$AC$1984</c:f>
            </c:numRef>
          </c:val>
          <c:extLst>
            <c:ext xmlns:c16="http://schemas.microsoft.com/office/drawing/2014/chart" uri="{C3380CC4-5D6E-409C-BE32-E72D297353CC}">
              <c16:uniqueId val="{00000008-A7CB-4F54-B1CA-43894203BBEB}"/>
            </c:ext>
          </c:extLst>
        </c:ser>
        <c:ser>
          <c:idx val="9"/>
          <c:order val="9"/>
          <c:spPr>
            <a:solidFill>
              <a:schemeClr val="accent4">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Sheet1!$Y$1985:$AC$1985</c:f>
            </c:numRef>
          </c:val>
          <c:extLst>
            <c:ext xmlns:c16="http://schemas.microsoft.com/office/drawing/2014/chart" uri="{C3380CC4-5D6E-409C-BE32-E72D297353CC}">
              <c16:uniqueId val="{00000009-A7CB-4F54-B1CA-43894203BBEB}"/>
            </c:ext>
          </c:extLst>
        </c:ser>
        <c:ser>
          <c:idx val="10"/>
          <c:order val="10"/>
          <c:spPr>
            <a:solidFill>
              <a:schemeClr val="accent5">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Sheet1!$Y$1986:$AC$1986</c:f>
            </c:numRef>
          </c:val>
          <c:extLst>
            <c:ext xmlns:c16="http://schemas.microsoft.com/office/drawing/2014/chart" uri="{C3380CC4-5D6E-409C-BE32-E72D297353CC}">
              <c16:uniqueId val="{0000000A-A7CB-4F54-B1CA-43894203BBEB}"/>
            </c:ext>
          </c:extLst>
        </c:ser>
        <c:ser>
          <c:idx val="11"/>
          <c:order val="11"/>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Sheet1!$Y$1987:$AC$1987</c:f>
            </c:numRef>
          </c:val>
          <c:extLst>
            <c:ext xmlns:c16="http://schemas.microsoft.com/office/drawing/2014/chart" uri="{C3380CC4-5D6E-409C-BE32-E72D297353CC}">
              <c16:uniqueId val="{0000000B-A7CB-4F54-B1CA-43894203BBEB}"/>
            </c:ext>
          </c:extLst>
        </c:ser>
        <c:ser>
          <c:idx val="12"/>
          <c:order val="12"/>
          <c:spPr>
            <a:solidFill>
              <a:schemeClr val="accent1">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Sheet1!$Y$1988:$AC$1988</c:f>
            </c:numRef>
          </c:val>
          <c:extLst>
            <c:ext xmlns:c16="http://schemas.microsoft.com/office/drawing/2014/chart" uri="{C3380CC4-5D6E-409C-BE32-E72D297353CC}">
              <c16:uniqueId val="{0000000C-A7CB-4F54-B1CA-43894203BBEB}"/>
            </c:ext>
          </c:extLst>
        </c:ser>
        <c:ser>
          <c:idx val="13"/>
          <c:order val="13"/>
          <c:spPr>
            <a:solidFill>
              <a:schemeClr val="accent2">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Sheet1!$Y$1989:$AC$1989</c:f>
            </c:numRef>
          </c:val>
          <c:extLst>
            <c:ext xmlns:c16="http://schemas.microsoft.com/office/drawing/2014/chart" uri="{C3380CC4-5D6E-409C-BE32-E72D297353CC}">
              <c16:uniqueId val="{0000000D-A7CB-4F54-B1CA-43894203BBEB}"/>
            </c:ext>
          </c:extLst>
        </c:ser>
        <c:ser>
          <c:idx val="14"/>
          <c:order val="14"/>
          <c:spPr>
            <a:solidFill>
              <a:schemeClr val="accent3">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Sheet1!$Y$1990:$AC$1990</c:f>
            </c:numRef>
          </c:val>
          <c:extLst>
            <c:ext xmlns:c16="http://schemas.microsoft.com/office/drawing/2014/chart" uri="{C3380CC4-5D6E-409C-BE32-E72D297353CC}">
              <c16:uniqueId val="{0000000E-A7CB-4F54-B1CA-43894203BBEB}"/>
            </c:ext>
          </c:extLst>
        </c:ser>
        <c:ser>
          <c:idx val="15"/>
          <c:order val="15"/>
          <c:spPr>
            <a:solidFill>
              <a:schemeClr val="accent4">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Sheet1!$Y$1991:$AC$1991</c:f>
            </c:numRef>
          </c:val>
          <c:extLst>
            <c:ext xmlns:c16="http://schemas.microsoft.com/office/drawing/2014/chart" uri="{C3380CC4-5D6E-409C-BE32-E72D297353CC}">
              <c16:uniqueId val="{0000000F-A7CB-4F54-B1CA-43894203BBEB}"/>
            </c:ext>
          </c:extLst>
        </c:ser>
        <c:ser>
          <c:idx val="16"/>
          <c:order val="16"/>
          <c:spPr>
            <a:solidFill>
              <a:schemeClr val="accent5">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Sheet1!$Y$1992:$AC$1992</c:f>
            </c:numRef>
          </c:val>
          <c:extLst>
            <c:ext xmlns:c16="http://schemas.microsoft.com/office/drawing/2014/chart" uri="{C3380CC4-5D6E-409C-BE32-E72D297353CC}">
              <c16:uniqueId val="{00000010-A7CB-4F54-B1CA-43894203BBEB}"/>
            </c:ext>
          </c:extLst>
        </c:ser>
        <c:ser>
          <c:idx val="17"/>
          <c:order val="17"/>
          <c:spPr>
            <a:solidFill>
              <a:schemeClr val="accent6">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Sheet1!$Y$1993:$AC$1993</c:f>
            </c:numRef>
          </c:val>
          <c:extLst>
            <c:ext xmlns:c16="http://schemas.microsoft.com/office/drawing/2014/chart" uri="{C3380CC4-5D6E-409C-BE32-E72D297353CC}">
              <c16:uniqueId val="{00000011-A7CB-4F54-B1CA-43894203BBEB}"/>
            </c:ext>
          </c:extLst>
        </c:ser>
        <c:ser>
          <c:idx val="18"/>
          <c:order val="18"/>
          <c:spPr>
            <a:solidFill>
              <a:schemeClr val="accent1">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Sheet1!$Y$1994:$AC$1994</c:f>
            </c:numRef>
          </c:val>
          <c:extLst>
            <c:ext xmlns:c16="http://schemas.microsoft.com/office/drawing/2014/chart" uri="{C3380CC4-5D6E-409C-BE32-E72D297353CC}">
              <c16:uniqueId val="{00000012-A7CB-4F54-B1CA-43894203BBEB}"/>
            </c:ext>
          </c:extLst>
        </c:ser>
        <c:ser>
          <c:idx val="19"/>
          <c:order val="19"/>
          <c:spPr>
            <a:solidFill>
              <a:schemeClr val="accent2">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Sheet1!$Y$1995:$AC$1995</c:f>
            </c:numRef>
          </c:val>
          <c:extLst>
            <c:ext xmlns:c16="http://schemas.microsoft.com/office/drawing/2014/chart" uri="{C3380CC4-5D6E-409C-BE32-E72D297353CC}">
              <c16:uniqueId val="{00000013-A7CB-4F54-B1CA-43894203BBEB}"/>
            </c:ext>
          </c:extLst>
        </c:ser>
        <c:ser>
          <c:idx val="20"/>
          <c:order val="20"/>
          <c:spPr>
            <a:solidFill>
              <a:schemeClr val="accent3">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Sheet1!$Y$1996:$AC$1996</c:f>
            </c:numRef>
          </c:val>
          <c:extLst>
            <c:ext xmlns:c16="http://schemas.microsoft.com/office/drawing/2014/chart" uri="{C3380CC4-5D6E-409C-BE32-E72D297353CC}">
              <c16:uniqueId val="{00000014-A7CB-4F54-B1CA-43894203BBEB}"/>
            </c:ext>
          </c:extLst>
        </c:ser>
        <c:ser>
          <c:idx val="21"/>
          <c:order val="21"/>
          <c:spPr>
            <a:solidFill>
              <a:schemeClr val="accent4">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Sheet1!$Y$1997:$AC$1997</c:f>
            </c:numRef>
          </c:val>
          <c:extLst>
            <c:ext xmlns:c16="http://schemas.microsoft.com/office/drawing/2014/chart" uri="{C3380CC4-5D6E-409C-BE32-E72D297353CC}">
              <c16:uniqueId val="{00000015-A7CB-4F54-B1CA-43894203BBEB}"/>
            </c:ext>
          </c:extLst>
        </c:ser>
        <c:ser>
          <c:idx val="22"/>
          <c:order val="22"/>
          <c:spPr>
            <a:solidFill>
              <a:schemeClr val="accent5">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Sheet1!$Y$1998:$AC$1998</c:f>
            </c:numRef>
          </c:val>
          <c:extLst>
            <c:ext xmlns:c16="http://schemas.microsoft.com/office/drawing/2014/chart" uri="{C3380CC4-5D6E-409C-BE32-E72D297353CC}">
              <c16:uniqueId val="{00000016-A7CB-4F54-B1CA-43894203BBEB}"/>
            </c:ext>
          </c:extLst>
        </c:ser>
        <c:ser>
          <c:idx val="23"/>
          <c:order val="23"/>
          <c:spPr>
            <a:solidFill>
              <a:schemeClr val="accent6">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Sheet1!$Y$1999:$AC$1999</c:f>
            </c:numRef>
          </c:val>
          <c:extLst>
            <c:ext xmlns:c16="http://schemas.microsoft.com/office/drawing/2014/chart" uri="{C3380CC4-5D6E-409C-BE32-E72D297353CC}">
              <c16:uniqueId val="{00000017-A7CB-4F54-B1CA-43894203BBEB}"/>
            </c:ext>
          </c:extLst>
        </c:ser>
        <c:ser>
          <c:idx val="24"/>
          <c:order val="24"/>
          <c:spPr>
            <a:solidFill>
              <a:schemeClr val="accent1">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Sheet1!$Y$2000:$AC$2000</c:f>
            </c:numRef>
          </c:val>
          <c:extLst>
            <c:ext xmlns:c16="http://schemas.microsoft.com/office/drawing/2014/chart" uri="{C3380CC4-5D6E-409C-BE32-E72D297353CC}">
              <c16:uniqueId val="{00000018-A7CB-4F54-B1CA-43894203BBEB}"/>
            </c:ext>
          </c:extLst>
        </c:ser>
        <c:ser>
          <c:idx val="25"/>
          <c:order val="25"/>
          <c:spPr>
            <a:solidFill>
              <a:schemeClr val="accent2">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Sheet1!$Y$2001:$AC$2001</c:f>
            </c:numRef>
          </c:val>
          <c:extLst>
            <c:ext xmlns:c16="http://schemas.microsoft.com/office/drawing/2014/chart" uri="{C3380CC4-5D6E-409C-BE32-E72D297353CC}">
              <c16:uniqueId val="{00000019-A7CB-4F54-B1CA-43894203BBEB}"/>
            </c:ext>
          </c:extLst>
        </c:ser>
        <c:ser>
          <c:idx val="26"/>
          <c:order val="26"/>
          <c:spPr>
            <a:solidFill>
              <a:schemeClr val="accent3">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Sheet1!$Y$2002:$AC$2002</c:f>
            </c:numRef>
          </c:val>
          <c:extLst>
            <c:ext xmlns:c16="http://schemas.microsoft.com/office/drawing/2014/chart" uri="{C3380CC4-5D6E-409C-BE32-E72D297353CC}">
              <c16:uniqueId val="{0000001A-A7CB-4F54-B1CA-43894203BBEB}"/>
            </c:ext>
          </c:extLst>
        </c:ser>
        <c:ser>
          <c:idx val="27"/>
          <c:order val="27"/>
          <c:spPr>
            <a:solidFill>
              <a:schemeClr val="accent4">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Sheet1!$Y$2003:$AC$2003</c:f>
            </c:numRef>
          </c:val>
          <c:extLst>
            <c:ext xmlns:c16="http://schemas.microsoft.com/office/drawing/2014/chart" uri="{C3380CC4-5D6E-409C-BE32-E72D297353CC}">
              <c16:uniqueId val="{0000001B-A7CB-4F54-B1CA-43894203BBEB}"/>
            </c:ext>
          </c:extLst>
        </c:ser>
        <c:ser>
          <c:idx val="28"/>
          <c:order val="28"/>
          <c:spPr>
            <a:solidFill>
              <a:schemeClr val="accent5">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Sheet1!$Y$2004:$AC$2004</c:f>
            </c:numRef>
          </c:val>
          <c:extLst>
            <c:ext xmlns:c16="http://schemas.microsoft.com/office/drawing/2014/chart" uri="{C3380CC4-5D6E-409C-BE32-E72D297353CC}">
              <c16:uniqueId val="{0000001C-A7CB-4F54-B1CA-43894203BBEB}"/>
            </c:ext>
          </c:extLst>
        </c:ser>
        <c:ser>
          <c:idx val="29"/>
          <c:order val="29"/>
          <c:spPr>
            <a:solidFill>
              <a:schemeClr val="accent6">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Sheet1!$Y$2005:$AC$2005</c:f>
            </c:numRef>
          </c:val>
          <c:extLst>
            <c:ext xmlns:c16="http://schemas.microsoft.com/office/drawing/2014/chart" uri="{C3380CC4-5D6E-409C-BE32-E72D297353CC}">
              <c16:uniqueId val="{0000001D-A7CB-4F54-B1CA-43894203BBEB}"/>
            </c:ext>
          </c:extLst>
        </c:ser>
        <c:ser>
          <c:idx val="30"/>
          <c:order val="30"/>
          <c:spPr>
            <a:solidFill>
              <a:schemeClr val="accent1">
                <a:lumMod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Sheet1!$Y$2006:$AC$2006</c:f>
            </c:numRef>
          </c:val>
          <c:extLst>
            <c:ext xmlns:c16="http://schemas.microsoft.com/office/drawing/2014/chart" uri="{C3380CC4-5D6E-409C-BE32-E72D297353CC}">
              <c16:uniqueId val="{0000001E-A7CB-4F54-B1CA-43894203BBEB}"/>
            </c:ext>
          </c:extLst>
        </c:ser>
        <c:ser>
          <c:idx val="31"/>
          <c:order val="31"/>
          <c:spPr>
            <a:solidFill>
              <a:schemeClr val="accent2">
                <a:lumMod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Sheet1!$Y$2007:$AC$2007</c:f>
            </c:numRef>
          </c:val>
          <c:extLst>
            <c:ext xmlns:c16="http://schemas.microsoft.com/office/drawing/2014/chart" uri="{C3380CC4-5D6E-409C-BE32-E72D297353CC}">
              <c16:uniqueId val="{0000001F-A7CB-4F54-B1CA-43894203BBEB}"/>
            </c:ext>
          </c:extLst>
        </c:ser>
        <c:ser>
          <c:idx val="32"/>
          <c:order val="32"/>
          <c:spPr>
            <a:solidFill>
              <a:schemeClr val="accent3">
                <a:lumMod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Sheet1!$Y$2008:$AC$2008</c:f>
            </c:numRef>
          </c:val>
          <c:extLst>
            <c:ext xmlns:c16="http://schemas.microsoft.com/office/drawing/2014/chart" uri="{C3380CC4-5D6E-409C-BE32-E72D297353CC}">
              <c16:uniqueId val="{00000020-A7CB-4F54-B1CA-43894203BBEB}"/>
            </c:ext>
          </c:extLst>
        </c:ser>
        <c:ser>
          <c:idx val="33"/>
          <c:order val="33"/>
          <c:spPr>
            <a:solidFill>
              <a:schemeClr val="accent4">
                <a:lumMod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Sheet1!$Y$2009:$AC$2009</c:f>
            </c:numRef>
          </c:val>
          <c:extLst>
            <c:ext xmlns:c16="http://schemas.microsoft.com/office/drawing/2014/chart" uri="{C3380CC4-5D6E-409C-BE32-E72D297353CC}">
              <c16:uniqueId val="{00000021-A7CB-4F54-B1CA-43894203BBEB}"/>
            </c:ext>
          </c:extLst>
        </c:ser>
        <c:ser>
          <c:idx val="34"/>
          <c:order val="34"/>
          <c:spPr>
            <a:solidFill>
              <a:schemeClr val="accent5">
                <a:lumMod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Sheet1!$Y$2010:$AC$2010</c:f>
            </c:numRef>
          </c:val>
          <c:extLst>
            <c:ext xmlns:c16="http://schemas.microsoft.com/office/drawing/2014/chart" uri="{C3380CC4-5D6E-409C-BE32-E72D297353CC}">
              <c16:uniqueId val="{00000022-A7CB-4F54-B1CA-43894203BBEB}"/>
            </c:ext>
          </c:extLst>
        </c:ser>
        <c:ser>
          <c:idx val="35"/>
          <c:order val="35"/>
          <c:spPr>
            <a:solidFill>
              <a:schemeClr val="accent6">
                <a:lumMod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Sheet1!$Y$2011:$AC$2011</c:f>
            </c:numRef>
          </c:val>
          <c:extLst>
            <c:ext xmlns:c16="http://schemas.microsoft.com/office/drawing/2014/chart" uri="{C3380CC4-5D6E-409C-BE32-E72D297353CC}">
              <c16:uniqueId val="{00000023-A7CB-4F54-B1CA-43894203BBEB}"/>
            </c:ext>
          </c:extLst>
        </c:ser>
        <c:ser>
          <c:idx val="36"/>
          <c:order val="36"/>
          <c:spPr>
            <a:solidFill>
              <a:schemeClr val="accent1">
                <a:lumMod val="70000"/>
                <a:lumOff val="3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Sheet1!$Y$2012:$AC$2012</c:f>
            </c:numRef>
          </c:val>
          <c:extLst>
            <c:ext xmlns:c16="http://schemas.microsoft.com/office/drawing/2014/chart" uri="{C3380CC4-5D6E-409C-BE32-E72D297353CC}">
              <c16:uniqueId val="{00000024-A7CB-4F54-B1CA-43894203BBEB}"/>
            </c:ext>
          </c:extLst>
        </c:ser>
        <c:ser>
          <c:idx val="37"/>
          <c:order val="37"/>
          <c:spPr>
            <a:solidFill>
              <a:schemeClr val="accent2">
                <a:lumMod val="70000"/>
                <a:lumOff val="3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Sheet1!$Y$2013:$AC$2013</c:f>
            </c:numRef>
          </c:val>
          <c:extLst>
            <c:ext xmlns:c16="http://schemas.microsoft.com/office/drawing/2014/chart" uri="{C3380CC4-5D6E-409C-BE32-E72D297353CC}">
              <c16:uniqueId val="{00000025-A7CB-4F54-B1CA-43894203BBEB}"/>
            </c:ext>
          </c:extLst>
        </c:ser>
        <c:ser>
          <c:idx val="38"/>
          <c:order val="38"/>
          <c:spPr>
            <a:solidFill>
              <a:schemeClr val="accent3">
                <a:lumMod val="70000"/>
                <a:lumOff val="3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Sheet1!$Y$2014:$AC$2014</c:f>
            </c:numRef>
          </c:val>
          <c:extLst>
            <c:ext xmlns:c16="http://schemas.microsoft.com/office/drawing/2014/chart" uri="{C3380CC4-5D6E-409C-BE32-E72D297353CC}">
              <c16:uniqueId val="{00000026-A7CB-4F54-B1CA-43894203BBEB}"/>
            </c:ext>
          </c:extLst>
        </c:ser>
        <c:ser>
          <c:idx val="39"/>
          <c:order val="39"/>
          <c:spPr>
            <a:solidFill>
              <a:schemeClr val="accent4">
                <a:lumMod val="70000"/>
                <a:lumOff val="3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Sheet1!$Y$2015:$AC$2015</c:f>
            </c:numRef>
          </c:val>
          <c:extLst>
            <c:ext xmlns:c16="http://schemas.microsoft.com/office/drawing/2014/chart" uri="{C3380CC4-5D6E-409C-BE32-E72D297353CC}">
              <c16:uniqueId val="{00000027-A7CB-4F54-B1CA-43894203BBEB}"/>
            </c:ext>
          </c:extLst>
        </c:ser>
        <c:ser>
          <c:idx val="40"/>
          <c:order val="40"/>
          <c:spPr>
            <a:solidFill>
              <a:schemeClr val="accent5">
                <a:lumMod val="70000"/>
                <a:lumOff val="3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Sheet1!$Y$2016:$AC$2016</c:f>
            </c:numRef>
          </c:val>
          <c:extLst>
            <c:ext xmlns:c16="http://schemas.microsoft.com/office/drawing/2014/chart" uri="{C3380CC4-5D6E-409C-BE32-E72D297353CC}">
              <c16:uniqueId val="{00000028-A7CB-4F54-B1CA-43894203BBEB}"/>
            </c:ext>
          </c:extLst>
        </c:ser>
        <c:ser>
          <c:idx val="41"/>
          <c:order val="41"/>
          <c:spPr>
            <a:solidFill>
              <a:schemeClr val="accent6">
                <a:lumMod val="70000"/>
                <a:lumOff val="3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Sheet1!$Y$2017:$AC$2017</c:f>
            </c:numRef>
          </c:val>
          <c:extLst>
            <c:ext xmlns:c16="http://schemas.microsoft.com/office/drawing/2014/chart" uri="{C3380CC4-5D6E-409C-BE32-E72D297353CC}">
              <c16:uniqueId val="{00000029-A7CB-4F54-B1CA-43894203BBEB}"/>
            </c:ext>
          </c:extLst>
        </c:ser>
        <c:ser>
          <c:idx val="42"/>
          <c:order val="42"/>
          <c:spPr>
            <a:solidFill>
              <a:schemeClr val="accent1">
                <a:lumMod val="7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Sheet1!$Y$2018:$AC$2018</c:f>
            </c:numRef>
          </c:val>
          <c:extLst>
            <c:ext xmlns:c16="http://schemas.microsoft.com/office/drawing/2014/chart" uri="{C3380CC4-5D6E-409C-BE32-E72D297353CC}">
              <c16:uniqueId val="{0000002A-A7CB-4F54-B1CA-43894203BBEB}"/>
            </c:ext>
          </c:extLst>
        </c:ser>
        <c:ser>
          <c:idx val="43"/>
          <c:order val="43"/>
          <c:spPr>
            <a:solidFill>
              <a:schemeClr val="accent2">
                <a:lumMod val="7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Sheet1!$Y$2019:$AC$2019</c:f>
            </c:numRef>
          </c:val>
          <c:extLst>
            <c:ext xmlns:c16="http://schemas.microsoft.com/office/drawing/2014/chart" uri="{C3380CC4-5D6E-409C-BE32-E72D297353CC}">
              <c16:uniqueId val="{0000002B-A7CB-4F54-B1CA-43894203BBEB}"/>
            </c:ext>
          </c:extLst>
        </c:ser>
        <c:ser>
          <c:idx val="44"/>
          <c:order val="44"/>
          <c:spPr>
            <a:solidFill>
              <a:schemeClr val="accent3">
                <a:lumMod val="7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Sheet1!$Y$2020:$AC$2020</c:f>
            </c:numRef>
          </c:val>
          <c:extLst>
            <c:ext xmlns:c16="http://schemas.microsoft.com/office/drawing/2014/chart" uri="{C3380CC4-5D6E-409C-BE32-E72D297353CC}">
              <c16:uniqueId val="{0000002C-A7CB-4F54-B1CA-43894203BBEB}"/>
            </c:ext>
          </c:extLst>
        </c:ser>
        <c:ser>
          <c:idx val="45"/>
          <c:order val="45"/>
          <c:spPr>
            <a:solidFill>
              <a:schemeClr val="accent4">
                <a:lumMod val="7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Sheet1!$Y$2021:$AC$2021</c:f>
            </c:numRef>
          </c:val>
          <c:extLst>
            <c:ext xmlns:c16="http://schemas.microsoft.com/office/drawing/2014/chart" uri="{C3380CC4-5D6E-409C-BE32-E72D297353CC}">
              <c16:uniqueId val="{0000002D-A7CB-4F54-B1CA-43894203BBEB}"/>
            </c:ext>
          </c:extLst>
        </c:ser>
        <c:ser>
          <c:idx val="46"/>
          <c:order val="46"/>
          <c:spPr>
            <a:solidFill>
              <a:schemeClr val="accent5">
                <a:lumMod val="7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Sheet1!$Y$2022:$AC$2022</c:f>
            </c:numRef>
          </c:val>
          <c:extLst>
            <c:ext xmlns:c16="http://schemas.microsoft.com/office/drawing/2014/chart" uri="{C3380CC4-5D6E-409C-BE32-E72D297353CC}">
              <c16:uniqueId val="{0000002E-A7CB-4F54-B1CA-43894203BBEB}"/>
            </c:ext>
          </c:extLst>
        </c:ser>
        <c:ser>
          <c:idx val="47"/>
          <c:order val="47"/>
          <c:spPr>
            <a:solidFill>
              <a:schemeClr val="accent6">
                <a:lumMod val="7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Sheet1!$Y$2023:$AC$2023</c:f>
            </c:numRef>
          </c:val>
          <c:extLst>
            <c:ext xmlns:c16="http://schemas.microsoft.com/office/drawing/2014/chart" uri="{C3380CC4-5D6E-409C-BE32-E72D297353CC}">
              <c16:uniqueId val="{0000002F-A7CB-4F54-B1CA-43894203BBEB}"/>
            </c:ext>
          </c:extLst>
        </c:ser>
        <c:ser>
          <c:idx val="48"/>
          <c:order val="48"/>
          <c:spPr>
            <a:solidFill>
              <a:schemeClr val="accent1">
                <a:lumMod val="50000"/>
                <a:lumOff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Sheet1!$Y$2024:$AC$2024</c:f>
            </c:numRef>
          </c:val>
          <c:extLst>
            <c:ext xmlns:c16="http://schemas.microsoft.com/office/drawing/2014/chart" uri="{C3380CC4-5D6E-409C-BE32-E72D297353CC}">
              <c16:uniqueId val="{00000030-A7CB-4F54-B1CA-43894203BBEB}"/>
            </c:ext>
          </c:extLst>
        </c:ser>
        <c:ser>
          <c:idx val="49"/>
          <c:order val="49"/>
          <c:spPr>
            <a:solidFill>
              <a:schemeClr val="accent2">
                <a:lumMod val="50000"/>
                <a:lumOff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Sheet1!$Y$2025:$AC$2025</c:f>
            </c:numRef>
          </c:val>
          <c:extLst>
            <c:ext xmlns:c16="http://schemas.microsoft.com/office/drawing/2014/chart" uri="{C3380CC4-5D6E-409C-BE32-E72D297353CC}">
              <c16:uniqueId val="{00000031-A7CB-4F54-B1CA-43894203BBEB}"/>
            </c:ext>
          </c:extLst>
        </c:ser>
        <c:ser>
          <c:idx val="50"/>
          <c:order val="50"/>
          <c:spPr>
            <a:solidFill>
              <a:schemeClr val="accent3">
                <a:lumMod val="50000"/>
                <a:lumOff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Sheet1!$Y$2026:$AC$2026</c:f>
            </c:numRef>
          </c:val>
          <c:extLst>
            <c:ext xmlns:c16="http://schemas.microsoft.com/office/drawing/2014/chart" uri="{C3380CC4-5D6E-409C-BE32-E72D297353CC}">
              <c16:uniqueId val="{00000032-A7CB-4F54-B1CA-43894203BBEB}"/>
            </c:ext>
          </c:extLst>
        </c:ser>
        <c:ser>
          <c:idx val="51"/>
          <c:order val="51"/>
          <c:spPr>
            <a:solidFill>
              <a:schemeClr val="accent4">
                <a:lumMod val="50000"/>
                <a:lumOff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Sheet1!$Y$2027:$AC$2027</c:f>
            </c:numRef>
          </c:val>
          <c:extLst>
            <c:ext xmlns:c16="http://schemas.microsoft.com/office/drawing/2014/chart" uri="{C3380CC4-5D6E-409C-BE32-E72D297353CC}">
              <c16:uniqueId val="{00000033-A7CB-4F54-B1CA-43894203BBEB}"/>
            </c:ext>
          </c:extLst>
        </c:ser>
        <c:ser>
          <c:idx val="52"/>
          <c:order val="52"/>
          <c:spPr>
            <a:solidFill>
              <a:schemeClr val="accent5">
                <a:lumMod val="50000"/>
                <a:lumOff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Sheet1!$Y$2028:$AC$2028</c:f>
            </c:numRef>
          </c:val>
          <c:extLst>
            <c:ext xmlns:c16="http://schemas.microsoft.com/office/drawing/2014/chart" uri="{C3380CC4-5D6E-409C-BE32-E72D297353CC}">
              <c16:uniqueId val="{00000034-A7CB-4F54-B1CA-43894203BBEB}"/>
            </c:ext>
          </c:extLst>
        </c:ser>
        <c:ser>
          <c:idx val="53"/>
          <c:order val="53"/>
          <c:spPr>
            <a:solidFill>
              <a:schemeClr val="accent6">
                <a:lumMod val="50000"/>
                <a:lumOff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Sheet1!$Y$2029:$AC$2029</c:f>
            </c:numRef>
          </c:val>
          <c:extLst>
            <c:ext xmlns:c16="http://schemas.microsoft.com/office/drawing/2014/chart" uri="{C3380CC4-5D6E-409C-BE32-E72D297353CC}">
              <c16:uniqueId val="{00000035-A7CB-4F54-B1CA-43894203BBEB}"/>
            </c:ext>
          </c:extLst>
        </c:ser>
        <c:ser>
          <c:idx val="54"/>
          <c:order val="54"/>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Sheet1!$Y$2030:$AC$2030</c:f>
            </c:numRef>
          </c:val>
          <c:extLst>
            <c:ext xmlns:c16="http://schemas.microsoft.com/office/drawing/2014/chart" uri="{C3380CC4-5D6E-409C-BE32-E72D297353CC}">
              <c16:uniqueId val="{00000036-A7CB-4F54-B1CA-43894203BBEB}"/>
            </c:ext>
          </c:extLst>
        </c:ser>
        <c:ser>
          <c:idx val="55"/>
          <c:order val="55"/>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Sheet1!$Y$2031:$AC$2031</c:f>
            </c:numRef>
          </c:val>
          <c:extLst>
            <c:ext xmlns:c16="http://schemas.microsoft.com/office/drawing/2014/chart" uri="{C3380CC4-5D6E-409C-BE32-E72D297353CC}">
              <c16:uniqueId val="{00000037-A7CB-4F54-B1CA-43894203BBEB}"/>
            </c:ext>
          </c:extLst>
        </c:ser>
        <c:ser>
          <c:idx val="56"/>
          <c:order val="56"/>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Sheet1!$Y$2032:$AC$2032</c:f>
            </c:numRef>
          </c:val>
          <c:extLst>
            <c:ext xmlns:c16="http://schemas.microsoft.com/office/drawing/2014/chart" uri="{C3380CC4-5D6E-409C-BE32-E72D297353CC}">
              <c16:uniqueId val="{00000038-A7CB-4F54-B1CA-43894203BBEB}"/>
            </c:ext>
          </c:extLst>
        </c:ser>
        <c:ser>
          <c:idx val="57"/>
          <c:order val="57"/>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Sheet1!$Y$2033:$AC$2033</c:f>
            </c:numRef>
          </c:val>
          <c:extLst>
            <c:ext xmlns:c16="http://schemas.microsoft.com/office/drawing/2014/chart" uri="{C3380CC4-5D6E-409C-BE32-E72D297353CC}">
              <c16:uniqueId val="{00000039-A7CB-4F54-B1CA-43894203BBEB}"/>
            </c:ext>
          </c:extLst>
        </c:ser>
        <c:ser>
          <c:idx val="58"/>
          <c:order val="58"/>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Sheet1!$Y$2034:$AC$2034</c:f>
            </c:numRef>
          </c:val>
          <c:extLst>
            <c:ext xmlns:c16="http://schemas.microsoft.com/office/drawing/2014/chart" uri="{C3380CC4-5D6E-409C-BE32-E72D297353CC}">
              <c16:uniqueId val="{0000003A-A7CB-4F54-B1CA-43894203BBEB}"/>
            </c:ext>
          </c:extLst>
        </c:ser>
        <c:ser>
          <c:idx val="59"/>
          <c:order val="59"/>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Sheet1!$Y$2035:$AC$2035</c:f>
            </c:numRef>
          </c:val>
          <c:extLst>
            <c:ext xmlns:c16="http://schemas.microsoft.com/office/drawing/2014/chart" uri="{C3380CC4-5D6E-409C-BE32-E72D297353CC}">
              <c16:uniqueId val="{0000003B-A7CB-4F54-B1CA-43894203BBEB}"/>
            </c:ext>
          </c:extLst>
        </c:ser>
        <c:ser>
          <c:idx val="60"/>
          <c:order val="60"/>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Sheet1!$Y$2036:$AC$2036</c:f>
            </c:numRef>
          </c:val>
          <c:extLst>
            <c:ext xmlns:c16="http://schemas.microsoft.com/office/drawing/2014/chart" uri="{C3380CC4-5D6E-409C-BE32-E72D297353CC}">
              <c16:uniqueId val="{0000003C-A7CB-4F54-B1CA-43894203BBEB}"/>
            </c:ext>
          </c:extLst>
        </c:ser>
        <c:ser>
          <c:idx val="61"/>
          <c:order val="61"/>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Sheet1!$Y$2037:$AC$2037</c:f>
            </c:numRef>
          </c:val>
          <c:extLst>
            <c:ext xmlns:c16="http://schemas.microsoft.com/office/drawing/2014/chart" uri="{C3380CC4-5D6E-409C-BE32-E72D297353CC}">
              <c16:uniqueId val="{0000003D-A7CB-4F54-B1CA-43894203BBEB}"/>
            </c:ext>
          </c:extLst>
        </c:ser>
        <c:ser>
          <c:idx val="62"/>
          <c:order val="62"/>
          <c:spPr>
            <a:solidFill>
              <a:schemeClr val="accent3">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Sheet1!$Y$2038:$AC$2038</c:f>
            </c:numRef>
          </c:val>
          <c:extLst>
            <c:ext xmlns:c16="http://schemas.microsoft.com/office/drawing/2014/chart" uri="{C3380CC4-5D6E-409C-BE32-E72D297353CC}">
              <c16:uniqueId val="{0000003E-A7CB-4F54-B1CA-43894203BBEB}"/>
            </c:ext>
          </c:extLst>
        </c:ser>
        <c:ser>
          <c:idx val="63"/>
          <c:order val="63"/>
          <c:spPr>
            <a:solidFill>
              <a:schemeClr val="accent4">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Sheet1!$Y$2039:$AC$2039</c:f>
            </c:numRef>
          </c:val>
          <c:extLst>
            <c:ext xmlns:c16="http://schemas.microsoft.com/office/drawing/2014/chart" uri="{C3380CC4-5D6E-409C-BE32-E72D297353CC}">
              <c16:uniqueId val="{0000003F-A7CB-4F54-B1CA-43894203BBEB}"/>
            </c:ext>
          </c:extLst>
        </c:ser>
        <c:ser>
          <c:idx val="64"/>
          <c:order val="64"/>
          <c:spPr>
            <a:solidFill>
              <a:schemeClr val="accent5">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Sheet1!$Y$2040:$AC$2040</c:f>
            </c:numRef>
          </c:val>
          <c:extLst>
            <c:ext xmlns:c16="http://schemas.microsoft.com/office/drawing/2014/chart" uri="{C3380CC4-5D6E-409C-BE32-E72D297353CC}">
              <c16:uniqueId val="{00000040-A7CB-4F54-B1CA-43894203BBEB}"/>
            </c:ext>
          </c:extLst>
        </c:ser>
        <c:ser>
          <c:idx val="65"/>
          <c:order val="65"/>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Sheet1!$Y$2041:$AC$2041</c:f>
            </c:numRef>
          </c:val>
          <c:extLst>
            <c:ext xmlns:c16="http://schemas.microsoft.com/office/drawing/2014/chart" uri="{C3380CC4-5D6E-409C-BE32-E72D297353CC}">
              <c16:uniqueId val="{00000041-A7CB-4F54-B1CA-43894203BBEB}"/>
            </c:ext>
          </c:extLst>
        </c:ser>
        <c:ser>
          <c:idx val="66"/>
          <c:order val="66"/>
          <c:spPr>
            <a:solidFill>
              <a:schemeClr val="accent1">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Sheet1!$Y$2042:$AC$2042</c:f>
            </c:numRef>
          </c:val>
          <c:extLst>
            <c:ext xmlns:c16="http://schemas.microsoft.com/office/drawing/2014/chart" uri="{C3380CC4-5D6E-409C-BE32-E72D297353CC}">
              <c16:uniqueId val="{00000042-A7CB-4F54-B1CA-43894203BBEB}"/>
            </c:ext>
          </c:extLst>
        </c:ser>
        <c:ser>
          <c:idx val="67"/>
          <c:order val="67"/>
          <c:spPr>
            <a:solidFill>
              <a:schemeClr val="accent2">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Sheet1!$Y$2043:$AC$2043</c:f>
            </c:numRef>
          </c:val>
          <c:extLst>
            <c:ext xmlns:c16="http://schemas.microsoft.com/office/drawing/2014/chart" uri="{C3380CC4-5D6E-409C-BE32-E72D297353CC}">
              <c16:uniqueId val="{00000043-A7CB-4F54-B1CA-43894203BBEB}"/>
            </c:ext>
          </c:extLst>
        </c:ser>
        <c:ser>
          <c:idx val="68"/>
          <c:order val="68"/>
          <c:spPr>
            <a:solidFill>
              <a:schemeClr val="accent3">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Sheet1!$Y$2044:$AC$2044</c:f>
            </c:numRef>
          </c:val>
          <c:extLst>
            <c:ext xmlns:c16="http://schemas.microsoft.com/office/drawing/2014/chart" uri="{C3380CC4-5D6E-409C-BE32-E72D297353CC}">
              <c16:uniqueId val="{00000044-A7CB-4F54-B1CA-43894203BBEB}"/>
            </c:ext>
          </c:extLst>
        </c:ser>
        <c:ser>
          <c:idx val="69"/>
          <c:order val="69"/>
          <c:spPr>
            <a:solidFill>
              <a:schemeClr val="accent4">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Sheet1!$Y$2045:$AC$2045</c:f>
            </c:numRef>
          </c:val>
          <c:extLst>
            <c:ext xmlns:c16="http://schemas.microsoft.com/office/drawing/2014/chart" uri="{C3380CC4-5D6E-409C-BE32-E72D297353CC}">
              <c16:uniqueId val="{00000045-A7CB-4F54-B1CA-43894203BBEB}"/>
            </c:ext>
          </c:extLst>
        </c:ser>
        <c:ser>
          <c:idx val="70"/>
          <c:order val="70"/>
          <c:spPr>
            <a:solidFill>
              <a:schemeClr val="accent5">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Sheet1!$Y$2046:$AC$2046</c:f>
            </c:numRef>
          </c:val>
          <c:extLst>
            <c:ext xmlns:c16="http://schemas.microsoft.com/office/drawing/2014/chart" uri="{C3380CC4-5D6E-409C-BE32-E72D297353CC}">
              <c16:uniqueId val="{00000046-A7CB-4F54-B1CA-43894203BBEB}"/>
            </c:ext>
          </c:extLst>
        </c:ser>
        <c:ser>
          <c:idx val="71"/>
          <c:order val="71"/>
          <c:spPr>
            <a:solidFill>
              <a:schemeClr val="accent6">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Sheet1!$Y$2047:$AC$2047</c:f>
            </c:numRef>
          </c:val>
          <c:extLst>
            <c:ext xmlns:c16="http://schemas.microsoft.com/office/drawing/2014/chart" uri="{C3380CC4-5D6E-409C-BE32-E72D297353CC}">
              <c16:uniqueId val="{00000047-A7CB-4F54-B1CA-43894203BBEB}"/>
            </c:ext>
          </c:extLst>
        </c:ser>
        <c:ser>
          <c:idx val="72"/>
          <c:order val="72"/>
          <c:spPr>
            <a:solidFill>
              <a:schemeClr val="accent1">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Sheet1!$Y$2048:$AC$2048</c:f>
            </c:numRef>
          </c:val>
          <c:extLst>
            <c:ext xmlns:c16="http://schemas.microsoft.com/office/drawing/2014/chart" uri="{C3380CC4-5D6E-409C-BE32-E72D297353CC}">
              <c16:uniqueId val="{00000048-A7CB-4F54-B1CA-43894203BBEB}"/>
            </c:ext>
          </c:extLst>
        </c:ser>
        <c:ser>
          <c:idx val="73"/>
          <c:order val="73"/>
          <c:spPr>
            <a:solidFill>
              <a:schemeClr val="accent2">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Sheet1!$Y$2049:$AC$2049</c:f>
            </c:numRef>
          </c:val>
          <c:extLst>
            <c:ext xmlns:c16="http://schemas.microsoft.com/office/drawing/2014/chart" uri="{C3380CC4-5D6E-409C-BE32-E72D297353CC}">
              <c16:uniqueId val="{00000049-A7CB-4F54-B1CA-43894203BBEB}"/>
            </c:ext>
          </c:extLst>
        </c:ser>
        <c:ser>
          <c:idx val="74"/>
          <c:order val="74"/>
          <c:spPr>
            <a:solidFill>
              <a:schemeClr val="accent3">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Sheet1!$Y$2050:$AC$2050</c:f>
            </c:numRef>
          </c:val>
          <c:extLst>
            <c:ext xmlns:c16="http://schemas.microsoft.com/office/drawing/2014/chart" uri="{C3380CC4-5D6E-409C-BE32-E72D297353CC}">
              <c16:uniqueId val="{0000004A-A7CB-4F54-B1CA-43894203BBEB}"/>
            </c:ext>
          </c:extLst>
        </c:ser>
        <c:ser>
          <c:idx val="75"/>
          <c:order val="75"/>
          <c:spPr>
            <a:solidFill>
              <a:schemeClr val="accent4">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Sheet1!$Y$2051:$AC$2051</c:f>
            </c:numRef>
          </c:val>
          <c:extLst>
            <c:ext xmlns:c16="http://schemas.microsoft.com/office/drawing/2014/chart" uri="{C3380CC4-5D6E-409C-BE32-E72D297353CC}">
              <c16:uniqueId val="{0000004B-A7CB-4F54-B1CA-43894203BBEB}"/>
            </c:ext>
          </c:extLst>
        </c:ser>
        <c:ser>
          <c:idx val="76"/>
          <c:order val="76"/>
          <c:spPr>
            <a:solidFill>
              <a:schemeClr val="accent5">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Sheet1!$Y$2052:$AC$2052</c:f>
            </c:numRef>
          </c:val>
          <c:extLst>
            <c:ext xmlns:c16="http://schemas.microsoft.com/office/drawing/2014/chart" uri="{C3380CC4-5D6E-409C-BE32-E72D297353CC}">
              <c16:uniqueId val="{0000004C-A7CB-4F54-B1CA-43894203BBEB}"/>
            </c:ext>
          </c:extLst>
        </c:ser>
        <c:ser>
          <c:idx val="77"/>
          <c:order val="77"/>
          <c:spPr>
            <a:solidFill>
              <a:schemeClr val="accent6">
                <a:lumMod val="80000"/>
                <a:alpha val="85000"/>
              </a:schemeClr>
            </a:solidFill>
            <a:ln w="9525" cap="flat" cmpd="sng" algn="ctr">
              <a:solidFill>
                <a:schemeClr val="lt1">
                  <a:alpha val="50000"/>
                </a:schemeClr>
              </a:solidFill>
              <a:round/>
            </a:ln>
            <a:effectLst/>
          </c:spPr>
          <c:invertIfNegative val="0"/>
          <c:dPt>
            <c:idx val="2"/>
            <c:invertIfNegative val="0"/>
            <c:bubble3D val="0"/>
            <c:spPr>
              <a:solidFill>
                <a:srgbClr val="FFC000"/>
              </a:solidFill>
              <a:ln w="9525" cap="flat" cmpd="sng" algn="ctr">
                <a:solidFill>
                  <a:schemeClr val="lt1">
                    <a:alpha val="50000"/>
                  </a:schemeClr>
                </a:solidFill>
                <a:round/>
              </a:ln>
              <a:effectLst/>
            </c:spPr>
            <c:extLst>
              <c:ext xmlns:c16="http://schemas.microsoft.com/office/drawing/2014/chart" uri="{C3380CC4-5D6E-409C-BE32-E72D297353CC}">
                <c16:uniqueId val="{0000004E-A7CB-4F54-B1CA-43894203BBEB}"/>
              </c:ext>
            </c:extLst>
          </c:dPt>
          <c:dPt>
            <c:idx val="3"/>
            <c:invertIfNegative val="0"/>
            <c:bubble3D val="0"/>
            <c:spPr>
              <a:solidFill>
                <a:srgbClr val="00B0F0"/>
              </a:solidFill>
              <a:ln w="9525" cap="flat" cmpd="sng" algn="ctr">
                <a:solidFill>
                  <a:schemeClr val="lt1">
                    <a:alpha val="50000"/>
                  </a:schemeClr>
                </a:solidFill>
                <a:round/>
              </a:ln>
              <a:effectLst/>
            </c:spPr>
            <c:extLst>
              <c:ext xmlns:c16="http://schemas.microsoft.com/office/drawing/2014/chart" uri="{C3380CC4-5D6E-409C-BE32-E72D297353CC}">
                <c16:uniqueId val="{0000004F-A7CB-4F54-B1CA-43894203BBEB}"/>
              </c:ext>
            </c:extLst>
          </c:dPt>
          <c:dPt>
            <c:idx val="4"/>
            <c:invertIfNegative val="0"/>
            <c:bubble3D val="0"/>
            <c:spPr>
              <a:solidFill>
                <a:srgbClr val="FF0000"/>
              </a:solidFill>
              <a:ln w="9525" cap="flat" cmpd="sng" algn="ctr">
                <a:solidFill>
                  <a:schemeClr val="lt1">
                    <a:alpha val="50000"/>
                  </a:schemeClr>
                </a:solidFill>
                <a:round/>
              </a:ln>
              <a:effectLst/>
            </c:spPr>
            <c:extLst>
              <c:ext xmlns:c16="http://schemas.microsoft.com/office/drawing/2014/chart" uri="{C3380CC4-5D6E-409C-BE32-E72D297353CC}">
                <c16:uniqueId val="{00000050-A7CB-4F54-B1CA-43894203BBEB}"/>
              </c:ext>
            </c:extLst>
          </c:dPt>
          <c:dLbls>
            <c:dLbl>
              <c:idx val="2"/>
              <c:tx>
                <c:rich>
                  <a:bodyPr/>
                  <a:lstStyle/>
                  <a:p>
                    <a:fld id="{CC7591C3-D318-496B-B3EC-FAA732C5DD64}"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E-A7CB-4F54-B1CA-43894203BBEB}"/>
                </c:ext>
              </c:extLst>
            </c:dLbl>
            <c:dLbl>
              <c:idx val="3"/>
              <c:tx>
                <c:rich>
                  <a:bodyPr/>
                  <a:lstStyle/>
                  <a:p>
                    <a:fld id="{54516C43-A5D9-4B66-9AA6-1E45C1466C43}"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F-A7CB-4F54-B1CA-43894203BBEB}"/>
                </c:ext>
              </c:extLst>
            </c:dLbl>
            <c:dLbl>
              <c:idx val="4"/>
              <c:layout>
                <c:manualLayout>
                  <c:x val="-1.0946907498631637E-3"/>
                  <c:y val="7.64442853734192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A7CB-4F54-B1CA-43894203BBEB}"/>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Sheet1!$Y$1975:$AC$1975</c:f>
              <c:strCache>
                <c:ptCount val="5"/>
                <c:pt idx="0">
                  <c:v>SR 26 / Park Road</c:v>
                </c:pt>
                <c:pt idx="1">
                  <c:v>US31 NB / SB overpass</c:v>
                </c:pt>
                <c:pt idx="2">
                  <c:v>SR26</c:v>
                </c:pt>
                <c:pt idx="3">
                  <c:v>SR 931 NB / SB</c:v>
                </c:pt>
                <c:pt idx="4">
                  <c:v>US31 Mitigation</c:v>
                </c:pt>
              </c:strCache>
            </c:strRef>
          </c:cat>
          <c:val>
            <c:numRef>
              <c:f>Sheet1!$Y$2053:$AC$2053</c:f>
              <c:numCache>
                <c:formatCode>_("$"* #,##0_);_("$"* \(#,##0\);_("$"* "-"??_);_(@_)</c:formatCode>
                <c:ptCount val="5"/>
                <c:pt idx="0">
                  <c:v>2096968</c:v>
                </c:pt>
                <c:pt idx="1">
                  <c:v>942842</c:v>
                </c:pt>
                <c:pt idx="2">
                  <c:v>392249</c:v>
                </c:pt>
                <c:pt idx="3">
                  <c:v>333661</c:v>
                </c:pt>
                <c:pt idx="4">
                  <c:v>29500</c:v>
                </c:pt>
              </c:numCache>
            </c:numRef>
          </c:val>
          <c:extLst>
            <c:ext xmlns:c16="http://schemas.microsoft.com/office/drawing/2014/chart" uri="{C3380CC4-5D6E-409C-BE32-E72D297353CC}">
              <c16:uniqueId val="{0000004D-A7CB-4F54-B1CA-43894203BBEB}"/>
            </c:ext>
          </c:extLst>
        </c:ser>
        <c:dLbls>
          <c:dLblPos val="inEnd"/>
          <c:showLegendKey val="0"/>
          <c:showVal val="1"/>
          <c:showCatName val="0"/>
          <c:showSerName val="0"/>
          <c:showPercent val="0"/>
          <c:showBubbleSize val="0"/>
        </c:dLbls>
        <c:gapWidth val="65"/>
        <c:axId val="294781208"/>
        <c:axId val="294775960"/>
      </c:barChart>
      <c:catAx>
        <c:axId val="294781208"/>
        <c:scaling>
          <c:orientation val="minMax"/>
        </c:scaling>
        <c:delete val="0"/>
        <c:axPos val="b"/>
        <c:numFmt formatCode="General" sourceLinked="1"/>
        <c:majorTickMark val="none"/>
        <c:minorTickMark val="none"/>
        <c:tickLblPos val="nextTo"/>
        <c:spPr>
          <a:noFill/>
          <a:ln w="19050" cap="flat" cmpd="sng" algn="ctr">
            <a:solidFill>
              <a:schemeClr val="tx1">
                <a:alpha val="98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crossAx val="294775960"/>
        <c:crosses val="autoZero"/>
        <c:auto val="1"/>
        <c:lblAlgn val="ctr"/>
        <c:lblOffset val="100"/>
        <c:noMultiLvlLbl val="0"/>
      </c:catAx>
      <c:valAx>
        <c:axId val="2947759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_);_(&quot;$&quot;* \(#,##0\);_(&quot;$&quot;* &quot;-&quot;??_);_(@_)" sourceLinked="1"/>
        <c:majorTickMark val="none"/>
        <c:minorTickMark val="none"/>
        <c:tickLblPos val="nextTo"/>
        <c:crossAx val="294781208"/>
        <c:crosses val="autoZero"/>
        <c:crossBetween val="between"/>
      </c:valAx>
      <c:spPr>
        <a:noFill/>
        <a:ln>
          <a:solidFill>
            <a:schemeClr val="tx1"/>
          </a:solid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4000" dirty="0">
                <a:solidFill>
                  <a:srgbClr val="0070C0"/>
                </a:solidFill>
              </a:rPr>
              <a:t>Fiscal Year 2022</a:t>
            </a:r>
          </a:p>
          <a:p>
            <a:pPr>
              <a:defRPr sz="2000"/>
            </a:pPr>
            <a:r>
              <a:rPr lang="en-US" sz="4000" dirty="0">
                <a:solidFill>
                  <a:srgbClr val="0070C0"/>
                </a:solidFill>
              </a:rPr>
              <a:t>FTA Obligated Funds</a:t>
            </a:r>
          </a:p>
          <a:p>
            <a:pPr>
              <a:defRPr sz="2000"/>
            </a:pPr>
            <a:r>
              <a:rPr lang="en-US" sz="4000" dirty="0">
                <a:solidFill>
                  <a:srgbClr val="0070C0"/>
                </a:solidFill>
              </a:rPr>
              <a:t>$4,009,181</a:t>
            </a:r>
          </a:p>
        </c:rich>
      </c:tx>
      <c:layout>
        <c:manualLayout>
          <c:xMode val="edge"/>
          <c:yMode val="edge"/>
          <c:x val="0.31354833507716651"/>
          <c:y val="1.1888586161592097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125793059342763E-2"/>
          <c:y val="0.23538714119911525"/>
          <c:w val="0.91568498877463"/>
          <c:h val="0.46488329825644858"/>
        </c:manualLayout>
      </c:layout>
      <c:bar3DChart>
        <c:barDir val="col"/>
        <c:grouping val="clustered"/>
        <c:varyColors val="0"/>
        <c:ser>
          <c:idx val="0"/>
          <c:order val="0"/>
          <c:spPr>
            <a:solidFill>
              <a:srgbClr val="FFC000"/>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0"/>
            <c:invertIfNegative val="0"/>
            <c:bubble3D val="0"/>
            <c:spPr>
              <a:solidFill>
                <a:srgbClr val="00B0F0"/>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3-B099-441A-88FA-E529772BC859}"/>
              </c:ext>
            </c:extLst>
          </c:dPt>
          <c:dPt>
            <c:idx val="2"/>
            <c:invertIfNegative val="0"/>
            <c:bubble3D val="0"/>
            <c:spPr>
              <a:solidFill>
                <a:srgbClr val="00B0F0"/>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0-B099-441A-88FA-E529772BC859}"/>
              </c:ext>
            </c:extLst>
          </c:dPt>
          <c:dPt>
            <c:idx val="4"/>
            <c:invertIfNegative val="0"/>
            <c:bubble3D val="0"/>
            <c:spPr>
              <a:solidFill>
                <a:srgbClr val="00B0F0"/>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4-B099-441A-88FA-E529772BC859}"/>
              </c:ext>
            </c:extLst>
          </c:dPt>
          <c:dLbls>
            <c:dLbl>
              <c:idx val="2"/>
              <c:layout>
                <c:manualLayout>
                  <c:x val="-3.9908779931584946E-2"/>
                  <c:y val="-3.43997248022015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99-441A-88FA-E529772BC859}"/>
                </c:ext>
              </c:extLst>
            </c:dLbl>
            <c:dLbl>
              <c:idx val="3"/>
              <c:layout>
                <c:manualLayout>
                  <c:x val="4.5610034207525518E-2"/>
                  <c:y val="-6.87994496044031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99-441A-88FA-E529772BC859}"/>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state!$AA$10:$AF$11</c:f>
              <c:strCache>
                <c:ptCount val="5"/>
                <c:pt idx="0">
                  <c:v>Capital</c:v>
                </c:pt>
                <c:pt idx="2">
                  <c:v>Operations</c:v>
                </c:pt>
                <c:pt idx="4">
                  <c:v>Operations (ARPA)</c:v>
                </c:pt>
              </c:strCache>
            </c:strRef>
          </c:cat>
          <c:val>
            <c:numRef>
              <c:f>state!$AA$12:$AF$12</c:f>
              <c:numCache>
                <c:formatCode>General</c:formatCode>
                <c:ptCount val="6"/>
                <c:pt idx="0" formatCode="_([$$-409]* #,##0_);_([$$-409]* \(#,##0\);_([$$-409]* &quot;-&quot;??_);_(@_)">
                  <c:v>2340302</c:v>
                </c:pt>
                <c:pt idx="2" formatCode="_([$$-409]* #,##0_);_([$$-409]* \(#,##0\);_([$$-409]* &quot;-&quot;??_);_(@_)">
                  <c:v>1380896</c:v>
                </c:pt>
                <c:pt idx="4" formatCode="_([$$-409]* #,##0_);_([$$-409]* \(#,##0\);_([$$-409]* &quot;-&quot;??_);_(@_)">
                  <c:v>287983</c:v>
                </c:pt>
              </c:numCache>
            </c:numRef>
          </c:val>
          <c:extLst>
            <c:ext xmlns:c16="http://schemas.microsoft.com/office/drawing/2014/chart" uri="{C3380CC4-5D6E-409C-BE32-E72D297353CC}">
              <c16:uniqueId val="{00000002-B099-441A-88FA-E529772BC859}"/>
            </c:ext>
          </c:extLst>
        </c:ser>
        <c:dLbls>
          <c:showLegendKey val="0"/>
          <c:showVal val="0"/>
          <c:showCatName val="0"/>
          <c:showSerName val="0"/>
          <c:showPercent val="0"/>
          <c:showBubbleSize val="0"/>
        </c:dLbls>
        <c:gapWidth val="65"/>
        <c:shape val="box"/>
        <c:axId val="232398120"/>
        <c:axId val="232397336"/>
        <c:axId val="0"/>
      </c:bar3DChart>
      <c:catAx>
        <c:axId val="2323981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0" i="0" u="none" strike="noStrike" kern="1200" cap="all" baseline="0">
                <a:solidFill>
                  <a:schemeClr val="dk1">
                    <a:lumMod val="75000"/>
                    <a:lumOff val="25000"/>
                  </a:schemeClr>
                </a:solidFill>
                <a:latin typeface="+mn-lt"/>
                <a:ea typeface="+mn-ea"/>
                <a:cs typeface="+mn-cs"/>
              </a:defRPr>
            </a:pPr>
            <a:endParaRPr lang="en-US"/>
          </a:p>
        </c:txPr>
        <c:crossAx val="232397336"/>
        <c:crosses val="autoZero"/>
        <c:auto val="1"/>
        <c:lblAlgn val="ctr"/>
        <c:lblOffset val="100"/>
        <c:noMultiLvlLbl val="0"/>
      </c:catAx>
      <c:valAx>
        <c:axId val="232397336"/>
        <c:scaling>
          <c:orientation val="minMax"/>
        </c:scaling>
        <c:delete val="1"/>
        <c:axPos val="l"/>
        <c:majorGridlines>
          <c:spPr>
            <a:ln w="9525" cap="flat" cmpd="sng" algn="ctr">
              <a:solidFill>
                <a:schemeClr val="dk1">
                  <a:lumMod val="15000"/>
                  <a:lumOff val="85000"/>
                </a:schemeClr>
              </a:solidFill>
              <a:round/>
            </a:ln>
            <a:effectLst/>
          </c:spPr>
        </c:majorGridlines>
        <c:numFmt formatCode="_([$$-409]* #,##0_);_([$$-409]* \(#,##0\);_([$$-409]* &quot;-&quot;??_);_(@_)" sourceLinked="1"/>
        <c:majorTickMark val="none"/>
        <c:minorTickMark val="none"/>
        <c:tickLblPos val="nextTo"/>
        <c:crossAx val="2323981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89910129034918"/>
          <c:y val="1.9949842639725476E-2"/>
          <c:w val="0.52274987632435999"/>
          <c:h val="0.95611034619260393"/>
        </c:manualLayout>
      </c:layout>
      <c:pieChart>
        <c:varyColors val="1"/>
        <c:ser>
          <c:idx val="0"/>
          <c:order val="0"/>
          <c:explosion val="7"/>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282-489E-9574-663011520FC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282-489E-9574-663011520FC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282-489E-9574-663011520FC4}"/>
              </c:ext>
            </c:extLst>
          </c:dPt>
          <c:dLbls>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'state projects'!$D$15:$D$17</c:f>
              <c:strCache>
                <c:ptCount val="3"/>
                <c:pt idx="0">
                  <c:v>State Fed</c:v>
                </c:pt>
                <c:pt idx="1">
                  <c:v>MPO Fed</c:v>
                </c:pt>
                <c:pt idx="2">
                  <c:v>FTA</c:v>
                </c:pt>
              </c:strCache>
            </c:strRef>
          </c:cat>
          <c:val>
            <c:numRef>
              <c:f>'state projects'!$E$15:$E$17</c:f>
              <c:numCache>
                <c:formatCode>_("$"* #,##0_);_("$"* \(#,##0\);_("$"* "-"??_);_(@_)</c:formatCode>
                <c:ptCount val="3"/>
                <c:pt idx="0">
                  <c:v>3794860</c:v>
                </c:pt>
                <c:pt idx="1">
                  <c:v>576760</c:v>
                </c:pt>
                <c:pt idx="2">
                  <c:v>4009181</c:v>
                </c:pt>
              </c:numCache>
            </c:numRef>
          </c:val>
          <c:extLst>
            <c:ext xmlns:c16="http://schemas.microsoft.com/office/drawing/2014/chart" uri="{C3380CC4-5D6E-409C-BE32-E72D297353CC}">
              <c16:uniqueId val="{00000006-4282-489E-9574-663011520FC4}"/>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accent3">
            <a:lumMod val="5000"/>
            <a:lumOff val="95000"/>
          </a:schemeClr>
        </a:gs>
        <a:gs pos="44000">
          <a:schemeClr val="accent3">
            <a:lumMod val="45000"/>
            <a:lumOff val="55000"/>
          </a:schemeClr>
        </a:gs>
        <a:gs pos="55000">
          <a:schemeClr val="accent3">
            <a:lumMod val="45000"/>
            <a:lumOff val="55000"/>
          </a:schemeClr>
        </a:gs>
        <a:gs pos="100000">
          <a:schemeClr val="accent3">
            <a:lumMod val="30000"/>
            <a:lumOff val="70000"/>
          </a:schemeClr>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'alop_working 2021'!$T$4:$W$4</cx:f>
        <cx:lvl ptCount="1">
          <cx:pt idx="0">Lincoln Road</cx:pt>
        </cx:lvl>
      </cx:strDim>
      <cx:numDim type="val">
        <cx:f>'alop_working 2021'!$T$5:$W$5</cx:f>
        <cx:lvl ptCount="1" formatCode="[$$-en-US]#,##0">
          <cx:pt idx="0">6999</cx:pt>
        </cx:lvl>
      </cx:numDim>
    </cx:data>
  </cx:chartData>
  <cx:chart>
    <cx:plotArea>
      <cx:plotAreaRegion>
        <cx:series layoutId="clusteredColumn" uniqueId="{365DCC70-5993-4991-8B9A-F3A642E9B550}">
          <cx:dataId val="0"/>
          <cx:layoutPr>
            <cx:aggregation/>
          </cx:layoutPr>
          <cx:axisId val="1"/>
        </cx:series>
        <cx:series layoutId="paretoLine" ownerIdx="0" uniqueId="{69E69056-7AAC-4141-94EA-1665C2F91AE3}">
          <cx:axisId val="2"/>
        </cx:series>
      </cx:plotAreaRegion>
      <cx:axis id="0" hidden="1">
        <cx:catScaling gapWidth="0"/>
        <cx:tickLabels/>
        <cx:txPr>
          <a:bodyPr spcFirstLastPara="1" vertOverflow="ellipsis" wrap="square" lIns="0" tIns="0" rIns="0" bIns="0" anchor="ctr" anchorCtr="1"/>
          <a:lstStyle/>
          <a:p>
            <a:pPr>
              <a:defRPr sz="2400"/>
            </a:pPr>
            <a:endParaRPr lang="en-US" sz="2400"/>
          </a:p>
        </cx:txPr>
      </cx:axis>
      <cx:axis id="1" hidden="1">
        <cx:valScaling/>
        <cx:tickLabels/>
      </cx:axis>
      <cx:axis id="2" hidden="1">
        <cx:valScaling max="1" min="0"/>
        <cx:units unit="percentage"/>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6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baseline="0"/>
    <cs:bodyPr/>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cs:dataLabel>
  <cs:dataLabelCallout>
    <cs:lnRef idx="0"/>
    <cs:fillRef idx="0"/>
    <cs:effectRef idx="0"/>
    <cs:fontRef idx="minor">
      <a:schemeClr val="dk1">
        <a:lumMod val="75000"/>
        <a:lumOff val="25000"/>
      </a:schemeClr>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bodyPr/>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dk1">
        <a:lumMod val="75000"/>
        <a:lumOff val="25000"/>
      </a:schemeClr>
    </cs:fontRef>
    <cs:defRPr sz="1800" b="1" kern="1200" baseline="0"/>
    <cs:body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75000"/>
        <a:lumOff val="25000"/>
      </a:schemeClr>
    </cs:fontRef>
    <cs:defRPr sz="900" kern="1200"/>
    <cs:bodyPr/>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0.49342</cdr:x>
      <cdr:y>0.30703</cdr:y>
    </cdr:from>
    <cdr:to>
      <cdr:x>0.8656</cdr:x>
      <cdr:y>0.47607</cdr:y>
    </cdr:to>
    <cdr:sp macro="" textlink="">
      <cdr:nvSpPr>
        <cdr:cNvPr id="2" name="TextBox 1"/>
        <cdr:cNvSpPr txBox="1"/>
      </cdr:nvSpPr>
      <cdr:spPr>
        <a:xfrm xmlns:a="http://schemas.openxmlformats.org/drawingml/2006/main">
          <a:off x="5766734" y="1956435"/>
          <a:ext cx="4349631" cy="1077218"/>
        </a:xfrm>
        <a:prstGeom xmlns:a="http://schemas.openxmlformats.org/drawingml/2006/main" prst="rect">
          <a:avLst/>
        </a:prstGeom>
        <a:gradFill xmlns:a="http://schemas.openxmlformats.org/drawingml/2006/main"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xmlns:a="http://schemas.openxmlformats.org/drawingml/2006/main" w="73025">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200" dirty="0"/>
            <a:t>2022 Total MPO Obligations: $2,124,060</a:t>
          </a:r>
        </a:p>
      </cdr:txBody>
    </cdr:sp>
  </cdr:relSizeAnchor>
</c:userShapes>
</file>

<file path=ppt/drawings/drawing2.xml><?xml version="1.0" encoding="utf-8"?>
<c:userShapes xmlns:c="http://schemas.openxmlformats.org/drawingml/2006/chart">
  <cdr:relSizeAnchor xmlns:cdr="http://schemas.openxmlformats.org/drawingml/2006/chartDrawing">
    <cdr:from>
      <cdr:x>0.3717</cdr:x>
      <cdr:y>0.15136</cdr:y>
    </cdr:from>
    <cdr:to>
      <cdr:x>0.6283</cdr:x>
      <cdr:y>0.295</cdr:y>
    </cdr:to>
    <cdr:sp macro="" textlink="">
      <cdr:nvSpPr>
        <cdr:cNvPr id="4" name="TextBox 3"/>
        <cdr:cNvSpPr txBox="1"/>
      </cdr:nvSpPr>
      <cdr:spPr>
        <a:xfrm xmlns:a="http://schemas.openxmlformats.org/drawingml/2006/main">
          <a:off x="4327779" y="963575"/>
          <a:ext cx="2987802" cy="9144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800" b="1" dirty="0"/>
            <a:t>$8,380,801</a:t>
          </a:r>
        </a:p>
      </cdr:txBody>
    </cdr:sp>
  </cdr:relSizeAnchor>
  <cdr:relSizeAnchor xmlns:cdr="http://schemas.openxmlformats.org/drawingml/2006/chartDrawing">
    <cdr:from>
      <cdr:x>0.12304</cdr:x>
      <cdr:y>0.02462</cdr:y>
    </cdr:from>
    <cdr:to>
      <cdr:x>0.87696</cdr:x>
      <cdr:y>0.1922</cdr:y>
    </cdr:to>
    <cdr:sp macro="" textlink="">
      <cdr:nvSpPr>
        <cdr:cNvPr id="5" name="TextBox 4"/>
        <cdr:cNvSpPr txBox="1"/>
      </cdr:nvSpPr>
      <cdr:spPr>
        <a:xfrm xmlns:a="http://schemas.openxmlformats.org/drawingml/2006/main">
          <a:off x="1432560" y="156755"/>
          <a:ext cx="877824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000" dirty="0">
              <a:latin typeface="Arial" panose="020B0604020202020204" pitchFamily="34" charset="0"/>
              <a:cs typeface="Arial" panose="020B0604020202020204" pitchFamily="34" charset="0"/>
            </a:rPr>
            <a:t>2022 Federal Obligations (all sources)</a:t>
          </a:r>
        </a:p>
        <a:p xmlns:a="http://schemas.openxmlformats.org/drawingml/2006/main">
          <a:endParaRPr lang="en-US" sz="4000" dirty="0">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989B41-2356-4978-89C4-8B6A09E811A3}"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282570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89B41-2356-4978-89C4-8B6A09E811A3}"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59589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89B41-2356-4978-89C4-8B6A09E811A3}"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79544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89B41-2356-4978-89C4-8B6A09E811A3}"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68881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89B41-2356-4978-89C4-8B6A09E811A3}"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90602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989B41-2356-4978-89C4-8B6A09E811A3}"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41047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989B41-2356-4978-89C4-8B6A09E811A3}"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24143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989B41-2356-4978-89C4-8B6A09E811A3}"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61224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9B41-2356-4978-89C4-8B6A09E811A3}" type="datetimeFigureOut">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41695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89B41-2356-4978-89C4-8B6A09E811A3}"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46759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89B41-2356-4978-89C4-8B6A09E811A3}"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B8236-F2F4-4C75-92E4-6C5E060BD949}" type="slidenum">
              <a:rPr lang="en-US" smtClean="0"/>
              <a:t>‹#›</a:t>
            </a:fld>
            <a:endParaRPr lang="en-US"/>
          </a:p>
        </p:txBody>
      </p:sp>
    </p:spTree>
    <p:extLst>
      <p:ext uri="{BB962C8B-B14F-4D97-AF65-F5344CB8AC3E}">
        <p14:creationId xmlns:p14="http://schemas.microsoft.com/office/powerpoint/2010/main" val="312067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89B41-2356-4978-89C4-8B6A09E811A3}" type="datetimeFigureOut">
              <a:rPr lang="en-US" smtClean="0"/>
              <a:t>8/24/2022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B8236-F2F4-4C75-92E4-6C5E060BD949}" type="slidenum">
              <a:rPr lang="en-US" smtClean="0"/>
              <a:t>‹#›</a:t>
            </a:fld>
            <a:endParaRPr lang="en-US"/>
          </a:p>
        </p:txBody>
      </p:sp>
    </p:spTree>
    <p:extLst>
      <p:ext uri="{BB962C8B-B14F-4D97-AF65-F5344CB8AC3E}">
        <p14:creationId xmlns:p14="http://schemas.microsoft.com/office/powerpoint/2010/main" val="2580618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7dfe6143c014dd71d7cccc00f40a418e&amp;term_occur=1&amp;term_src=lii:cfr:2014:23:0:-:I:E:450:C:450.310" TargetMode="External"/><Relationship Id="rId2" Type="http://schemas.openxmlformats.org/officeDocument/2006/relationships/hyperlink" Target="https://www.law.cornell.edu/definitions/index.php?width=840&amp;height=800&amp;iframe=true&amp;def_id=9bb814b09402d8ac6191378ce1160aa7&amp;term_occur=1&amp;term_src=lii:cfr:2014:23:0:-:I:E:450:C:450.31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849" y="908166"/>
            <a:ext cx="11652421" cy="5826723"/>
          </a:xfrm>
          <a:prstGeom prst="rect">
            <a:avLst/>
          </a:prstGeom>
        </p:spPr>
        <p:txBody>
          <a:bodyPr wrap="square">
            <a:spAutoFit/>
          </a:bodyPr>
          <a:lstStyle/>
          <a:p>
            <a:pPr algn="ct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Annual List of Obligated Projects – Fiscal Year 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600" b="1" dirty="0">
                <a:effectLst/>
                <a:latin typeface="Calibri" panose="020F0502020204030204" pitchFamily="34" charset="0"/>
                <a:ea typeface="Calibri" panose="020F0502020204030204" pitchFamily="34" charset="0"/>
                <a:cs typeface="Times New Roman" panose="02020603050405020304" pitchFamily="18" charset="0"/>
              </a:rPr>
              <a:t>Kokomo Howard County Governmental Coordinating Council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Per the Code of Federal Regulations (CFR) Chapter 23, a </a:t>
            </a:r>
            <a:r>
              <a:rPr lang="en-US" sz="1400" u="none" strike="noStrike" dirty="0">
                <a:effectLst/>
                <a:latin typeface="Calibri" panose="020F0502020204030204" pitchFamily="34" charset="0"/>
                <a:ea typeface="Times New Roman" panose="02020603050405020304" pitchFamily="18" charset="0"/>
                <a:cs typeface="Times New Roman" panose="02020603050405020304" pitchFamily="18" charset="0"/>
                <a:hlinkClick r:id="rId2" tooltip="metropolitan planning organization (MPO)"/>
              </a:rPr>
              <a:t>Metropolitan Planning Organization (MPO)</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shall be designated for each </a:t>
            </a:r>
            <a:r>
              <a:rPr lang="en-US" sz="1400" u="none" strike="noStrike" dirty="0">
                <a:effectLst/>
                <a:latin typeface="Calibri" panose="020F0502020204030204" pitchFamily="34" charset="0"/>
                <a:ea typeface="Times New Roman" panose="02020603050405020304" pitchFamily="18" charset="0"/>
                <a:cs typeface="Times New Roman" panose="02020603050405020304" pitchFamily="18" charset="0"/>
                <a:hlinkClick r:id="rId3" tooltip="urbanized area"/>
              </a:rPr>
              <a:t>urbanized area</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with a population of more than 50,000 individuals (as determined by the Census).  MPO program oversight is a joint Federal highway Administration (FHWA)/Federal Transit Administration (FTA) responsibility. This annual list of obligated projects satisfies both federal agencies.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400" b="1" dirty="0">
                <a:effectLst/>
                <a:latin typeface="Calibri" panose="020F0502020204030204" pitchFamily="34" charset="0"/>
                <a:ea typeface="Calibri" panose="020F0502020204030204" pitchFamily="34" charset="0"/>
                <a:cs typeface="Times New Roman" panose="02020603050405020304" pitchFamily="18" charset="0"/>
              </a:rPr>
              <a:t>	FHWA related expenditure reporting: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400" dirty="0">
                <a:effectLst/>
                <a:latin typeface="Calibri" panose="020F0502020204030204" pitchFamily="34" charset="0"/>
                <a:ea typeface="Calibri" panose="020F0502020204030204" pitchFamily="34" charset="0"/>
                <a:cs typeface="Times New Roman" panose="02020603050405020304" pitchFamily="18" charset="0"/>
              </a:rPr>
              <a:t>	Federal Law, the Transportation Bill</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and subsequent extensions (Continuing 	Resolutions), requires the Kokomo Howard County Governmental 	Coordinating Council (KHCGCC), acting on behalf of the Kokomo MPO to publish a list of obligated projects and related planning expenditures 	for the previous state fiscal year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(July 1, 2021 to June 30, 2022).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US" sz="1400" b="1" dirty="0">
                <a:effectLst/>
                <a:latin typeface="Calibri" panose="020F0502020204030204" pitchFamily="34" charset="0"/>
                <a:ea typeface="Calibri" panose="020F0502020204030204" pitchFamily="34" charset="0"/>
                <a:cs typeface="Times New Roman" panose="02020603050405020304" pitchFamily="18" charset="0"/>
              </a:rPr>
              <a:t>	FTA related expenditure reporting: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400" dirty="0">
                <a:effectLst/>
                <a:latin typeface="Calibri" panose="020F0502020204030204" pitchFamily="34" charset="0"/>
                <a:ea typeface="Calibri" panose="020F0502020204030204" pitchFamily="34" charset="0"/>
                <a:cs typeface="Times New Roman" panose="02020603050405020304" pitchFamily="18" charset="0"/>
              </a:rPr>
              <a:t>	The KHCGCC, acting on behalf of the City of Kokomo also administers FTA grant funding for City Line Trolley, the local fixed route public bus service 	and it's complimentary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para-transit</a:t>
            </a:r>
            <a:r>
              <a:rPr lang="en-US" sz="1400" dirty="0">
                <a:effectLst/>
                <a:latin typeface="Calibri" panose="020F0502020204030204" pitchFamily="34" charset="0"/>
                <a:ea typeface="Calibri" panose="020F0502020204030204" pitchFamily="34" charset="0"/>
                <a:cs typeface="Times New Roman" panose="02020603050405020304" pitchFamily="18" charset="0"/>
              </a:rPr>
              <a:t> bus service, The Spirit of Kokomo.  The KHCGCC reports on all transit related federal funding expenditures 	to satisfy the FTA program of projects (POP) requirement. </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US" sz="1400" dirty="0">
                <a:effectLst/>
                <a:latin typeface="Calibri" panose="020F0502020204030204" pitchFamily="34" charset="0"/>
                <a:ea typeface="Calibri" panose="020F0502020204030204" pitchFamily="34" charset="0"/>
                <a:cs typeface="Times New Roman" panose="02020603050405020304" pitchFamily="18" charset="0"/>
              </a:rPr>
              <a:t>Regardless of funding source, FHWA, FTA or American Rescue Plan Act (</a:t>
            </a:r>
            <a:r>
              <a:rPr lang="en-US" sz="1400" dirty="0">
                <a:latin typeface="Calibri" panose="020F0502020204030204" pitchFamily="34" charset="0"/>
                <a:ea typeface="Calibri" panose="020F0502020204030204" pitchFamily="34" charset="0"/>
                <a:cs typeface="Times New Roman" panose="02020603050405020304" pitchFamily="18" charset="0"/>
              </a:rPr>
              <a:t>ARPA)</a:t>
            </a:r>
            <a:r>
              <a:rPr lang="en-US" sz="1400" dirty="0">
                <a:effectLst/>
                <a:latin typeface="Calibri" panose="020F0502020204030204" pitchFamily="34" charset="0"/>
                <a:ea typeface="Calibri" panose="020F0502020204030204" pitchFamily="34" charset="0"/>
                <a:cs typeface="Times New Roman" panose="02020603050405020304" pitchFamily="18" charset="0"/>
              </a:rPr>
              <a:t>, an obligation is the Federal government's legal commitment to pay the Federal share of a project's cost. An obligated project is one that has been authorized by a Federal agency and in turn documented as a budget expenditure thereby reducing the budget total by the obligated amount. Projects for which funds have been obligated are not necessarily initiated or completed in the program year, and the amount of the obligation will not necessarily equal the total cost of the project. For Federal Transit Administration (FTA) projects, obligation occurs when the FTA grant is awarded and executed by the grantee. For Federal Highway Administration projects, obligation occurs when a project agreement is executed and the State/grantee requests that the funds be obligated. </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list of obligated projects for the FHWA and the FTA program of projects was produced by the KHCGCC in cooperation with the Indiana Department of Transportation.</a:t>
            </a:r>
          </a:p>
        </p:txBody>
      </p:sp>
      <p:pic>
        <p:nvPicPr>
          <p:cNvPr id="6" name="Picture 5" descr="K:\1_RESOLUTIONS\2014 Resolutions\LOGO.png"/>
          <p:cNvPicPr/>
          <p:nvPr/>
        </p:nvPicPr>
        <p:blipFill>
          <a:blip r:embed="rId4" cstate="print"/>
          <a:srcRect/>
          <a:stretch>
            <a:fillRect/>
          </a:stretch>
        </p:blipFill>
        <p:spPr bwMode="auto">
          <a:xfrm>
            <a:off x="2669059" y="-138542"/>
            <a:ext cx="6858000" cy="1349504"/>
          </a:xfrm>
          <a:prstGeom prst="rect">
            <a:avLst/>
          </a:prstGeom>
          <a:noFill/>
          <a:ln w="9525">
            <a:noFill/>
            <a:miter lim="800000"/>
            <a:headEnd/>
            <a:tailEnd/>
          </a:ln>
        </p:spPr>
      </p:pic>
    </p:spTree>
    <p:extLst>
      <p:ext uri="{BB962C8B-B14F-4D97-AF65-F5344CB8AC3E}">
        <p14:creationId xmlns:p14="http://schemas.microsoft.com/office/powerpoint/2010/main" val="158854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76894888"/>
              </p:ext>
            </p:extLst>
          </p:nvPr>
        </p:nvGraphicFramePr>
        <p:xfrm>
          <a:off x="238125" y="238125"/>
          <a:ext cx="11687175" cy="6372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16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9000">
              <a:schemeClr val="accent1">
                <a:lumMod val="45000"/>
                <a:lumOff val="55000"/>
              </a:schemeClr>
            </a:gs>
            <a:gs pos="55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4" name="Chart 3"/>
              <p:cNvGraphicFramePr/>
              <p:nvPr>
                <p:extLst>
                  <p:ext uri="{D42A27DB-BD31-4B8C-83A1-F6EECF244321}">
                    <p14:modId xmlns:p14="http://schemas.microsoft.com/office/powerpoint/2010/main" val="839545930"/>
                  </p:ext>
                </p:extLst>
              </p:nvPr>
            </p:nvGraphicFramePr>
            <p:xfrm>
              <a:off x="261256" y="254726"/>
              <a:ext cx="11669485" cy="634854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p:cNvPicPr>
                <a:picLocks noGrp="1" noRot="1" noChangeAspect="1" noMove="1" noResize="1" noEditPoints="1" noAdjustHandles="1" noChangeArrowheads="1" noChangeShapeType="1"/>
              </p:cNvPicPr>
              <p:nvPr/>
            </p:nvPicPr>
            <p:blipFill>
              <a:blip r:embed="rId3"/>
              <a:stretch>
                <a:fillRect/>
              </a:stretch>
            </p:blipFill>
            <p:spPr>
              <a:xfrm>
                <a:off x="261256" y="254726"/>
                <a:ext cx="11669485" cy="6348548"/>
              </a:xfrm>
              <a:prstGeom prst="rect">
                <a:avLst/>
              </a:prstGeom>
            </p:spPr>
          </p:pic>
        </mc:Fallback>
      </mc:AlternateContent>
      <p:pic>
        <p:nvPicPr>
          <p:cNvPr id="2" name="Picture 1">
            <a:extLst>
              <a:ext uri="{FF2B5EF4-FFF2-40B4-BE49-F238E27FC236}">
                <a16:creationId xmlns:a16="http://schemas.microsoft.com/office/drawing/2014/main" id="{0B1388FD-19BC-F9A8-ACFB-4F55905945B4}"/>
              </a:ext>
            </a:extLst>
          </p:cNvPr>
          <p:cNvPicPr>
            <a:picLocks noChangeAspect="1"/>
          </p:cNvPicPr>
          <p:nvPr/>
        </p:nvPicPr>
        <p:blipFill>
          <a:blip r:embed="rId4"/>
          <a:stretch>
            <a:fillRect/>
          </a:stretch>
        </p:blipFill>
        <p:spPr>
          <a:xfrm>
            <a:off x="409904" y="254726"/>
            <a:ext cx="11520838" cy="6156584"/>
          </a:xfrm>
          <a:prstGeom prst="rect">
            <a:avLst/>
          </a:prstGeom>
        </p:spPr>
      </p:pic>
    </p:spTree>
    <p:extLst>
      <p:ext uri="{BB962C8B-B14F-4D97-AF65-F5344CB8AC3E}">
        <p14:creationId xmlns:p14="http://schemas.microsoft.com/office/powerpoint/2010/main" val="62356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76455083"/>
              </p:ext>
            </p:extLst>
          </p:nvPr>
        </p:nvGraphicFramePr>
        <p:xfrm>
          <a:off x="295275" y="285750"/>
          <a:ext cx="11601450"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66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849435310"/>
              </p:ext>
            </p:extLst>
          </p:nvPr>
        </p:nvGraphicFramePr>
        <p:xfrm>
          <a:off x="291737" y="224245"/>
          <a:ext cx="11608526" cy="6409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9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507316623"/>
              </p:ext>
            </p:extLst>
          </p:nvPr>
        </p:nvGraphicFramePr>
        <p:xfrm>
          <a:off x="548640" y="246017"/>
          <a:ext cx="11643360" cy="6365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959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24830</TotalTime>
  <Words>457</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dc:creator>
  <cp:lastModifiedBy>Lane Edwards</cp:lastModifiedBy>
  <cp:revision>116</cp:revision>
  <cp:lastPrinted>2020-10-07T14:03:35Z</cp:lastPrinted>
  <dcterms:created xsi:type="dcterms:W3CDTF">2017-10-03T17:50:23Z</dcterms:created>
  <dcterms:modified xsi:type="dcterms:W3CDTF">2022-08-24T18:05:20Z</dcterms:modified>
</cp:coreProperties>
</file>